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60" r:id="rId2"/>
    <p:sldId id="261" r:id="rId3"/>
    <p:sldId id="262" r:id="rId4"/>
    <p:sldId id="256" r:id="rId5"/>
    <p:sldId id="257" r:id="rId6"/>
    <p:sldId id="258" r:id="rId7"/>
    <p:sldId id="259" r:id="rId8"/>
  </p:sldIdLst>
  <p:sldSz cx="21386800" cy="15122525"/>
  <p:notesSz cx="6888163" cy="10018713"/>
  <p:defaultTextStyle>
    <a:defPPr>
      <a:defRPr lang="ja-JP"/>
    </a:defPPr>
    <a:lvl1pPr marL="0" algn="l" defTabSz="4147155" rtl="0" eaLnBrk="1" latinLnBrk="0" hangingPunct="1">
      <a:defRPr kumimoji="1" sz="8200" kern="1200">
        <a:solidFill>
          <a:schemeClr val="tx1"/>
        </a:solidFill>
        <a:latin typeface="+mn-lt"/>
        <a:ea typeface="+mn-ea"/>
        <a:cs typeface="+mn-cs"/>
      </a:defRPr>
    </a:lvl1pPr>
    <a:lvl2pPr marL="2073575" algn="l" defTabSz="4147155" rtl="0" eaLnBrk="1" latinLnBrk="0" hangingPunct="1">
      <a:defRPr kumimoji="1" sz="8200" kern="1200">
        <a:solidFill>
          <a:schemeClr val="tx1"/>
        </a:solidFill>
        <a:latin typeface="+mn-lt"/>
        <a:ea typeface="+mn-ea"/>
        <a:cs typeface="+mn-cs"/>
      </a:defRPr>
    </a:lvl2pPr>
    <a:lvl3pPr marL="4147155" algn="l" defTabSz="4147155" rtl="0" eaLnBrk="1" latinLnBrk="0" hangingPunct="1">
      <a:defRPr kumimoji="1" sz="8200" kern="1200">
        <a:solidFill>
          <a:schemeClr val="tx1"/>
        </a:solidFill>
        <a:latin typeface="+mn-lt"/>
        <a:ea typeface="+mn-ea"/>
        <a:cs typeface="+mn-cs"/>
      </a:defRPr>
    </a:lvl3pPr>
    <a:lvl4pPr marL="6220726" algn="l" defTabSz="4147155" rtl="0" eaLnBrk="1" latinLnBrk="0" hangingPunct="1">
      <a:defRPr kumimoji="1" sz="8200" kern="1200">
        <a:solidFill>
          <a:schemeClr val="tx1"/>
        </a:solidFill>
        <a:latin typeface="+mn-lt"/>
        <a:ea typeface="+mn-ea"/>
        <a:cs typeface="+mn-cs"/>
      </a:defRPr>
    </a:lvl4pPr>
    <a:lvl5pPr marL="8294305" algn="l" defTabSz="4147155" rtl="0" eaLnBrk="1" latinLnBrk="0" hangingPunct="1">
      <a:defRPr kumimoji="1" sz="8200" kern="1200">
        <a:solidFill>
          <a:schemeClr val="tx1"/>
        </a:solidFill>
        <a:latin typeface="+mn-lt"/>
        <a:ea typeface="+mn-ea"/>
        <a:cs typeface="+mn-cs"/>
      </a:defRPr>
    </a:lvl5pPr>
    <a:lvl6pPr marL="10367880" algn="l" defTabSz="4147155" rtl="0" eaLnBrk="1" latinLnBrk="0" hangingPunct="1">
      <a:defRPr kumimoji="1" sz="8200" kern="1200">
        <a:solidFill>
          <a:schemeClr val="tx1"/>
        </a:solidFill>
        <a:latin typeface="+mn-lt"/>
        <a:ea typeface="+mn-ea"/>
        <a:cs typeface="+mn-cs"/>
      </a:defRPr>
    </a:lvl6pPr>
    <a:lvl7pPr marL="12441456" algn="l" defTabSz="4147155" rtl="0" eaLnBrk="1" latinLnBrk="0" hangingPunct="1">
      <a:defRPr kumimoji="1" sz="8200" kern="1200">
        <a:solidFill>
          <a:schemeClr val="tx1"/>
        </a:solidFill>
        <a:latin typeface="+mn-lt"/>
        <a:ea typeface="+mn-ea"/>
        <a:cs typeface="+mn-cs"/>
      </a:defRPr>
    </a:lvl7pPr>
    <a:lvl8pPr marL="14515035" algn="l" defTabSz="4147155" rtl="0" eaLnBrk="1" latinLnBrk="0" hangingPunct="1">
      <a:defRPr kumimoji="1" sz="8200" kern="1200">
        <a:solidFill>
          <a:schemeClr val="tx1"/>
        </a:solidFill>
        <a:latin typeface="+mn-lt"/>
        <a:ea typeface="+mn-ea"/>
        <a:cs typeface="+mn-cs"/>
      </a:defRPr>
    </a:lvl8pPr>
    <a:lvl9pPr marL="16588606" algn="l" defTabSz="4147155"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362" y="-144"/>
      </p:cViewPr>
      <p:guideLst>
        <p:guide orient="horz" pos="4763"/>
        <p:guide pos="67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4870" cy="500936"/>
          </a:xfrm>
          <a:prstGeom prst="rect">
            <a:avLst/>
          </a:prstGeom>
        </p:spPr>
        <p:txBody>
          <a:bodyPr vert="horz" lIns="96596" tIns="48299" rIns="96596" bIns="48299"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1"/>
            <a:ext cx="2984870" cy="500936"/>
          </a:xfrm>
          <a:prstGeom prst="rect">
            <a:avLst/>
          </a:prstGeom>
        </p:spPr>
        <p:txBody>
          <a:bodyPr vert="horz" lIns="96596" tIns="48299" rIns="96596" bIns="48299" rtlCol="0"/>
          <a:lstStyle>
            <a:lvl1pPr algn="r">
              <a:defRPr sz="1300"/>
            </a:lvl1pPr>
          </a:lstStyle>
          <a:p>
            <a:fld id="{28A0DE8A-953F-4EC1-9E0F-72CDB8A6526A}" type="datetimeFigureOut">
              <a:rPr kumimoji="1" lang="ja-JP" altLang="en-US" smtClean="0"/>
              <a:t>2013/12/29</a:t>
            </a:fld>
            <a:endParaRPr kumimoji="1" lang="ja-JP" altLang="en-US"/>
          </a:p>
        </p:txBody>
      </p:sp>
      <p:sp>
        <p:nvSpPr>
          <p:cNvPr id="4" name="スライド イメージ プレースホルダー 3"/>
          <p:cNvSpPr>
            <a:spLocks noGrp="1" noRot="1" noChangeAspect="1"/>
          </p:cNvSpPr>
          <p:nvPr>
            <p:ph type="sldImg" idx="2"/>
          </p:nvPr>
        </p:nvSpPr>
        <p:spPr>
          <a:xfrm>
            <a:off x="788988" y="752475"/>
            <a:ext cx="5310187" cy="3754438"/>
          </a:xfrm>
          <a:prstGeom prst="rect">
            <a:avLst/>
          </a:prstGeom>
          <a:noFill/>
          <a:ln w="12700">
            <a:solidFill>
              <a:prstClr val="black"/>
            </a:solidFill>
          </a:ln>
        </p:spPr>
        <p:txBody>
          <a:bodyPr vert="horz" lIns="96596" tIns="48299" rIns="96596" bIns="48299" rtlCol="0" anchor="ctr"/>
          <a:lstStyle/>
          <a:p>
            <a:endParaRPr lang="ja-JP" altLang="en-US"/>
          </a:p>
        </p:txBody>
      </p:sp>
      <p:sp>
        <p:nvSpPr>
          <p:cNvPr id="5" name="ノート プレースホルダー 4"/>
          <p:cNvSpPr>
            <a:spLocks noGrp="1"/>
          </p:cNvSpPr>
          <p:nvPr>
            <p:ph type="body" sz="quarter" idx="3"/>
          </p:nvPr>
        </p:nvSpPr>
        <p:spPr>
          <a:xfrm>
            <a:off x="688817" y="4758889"/>
            <a:ext cx="5510530" cy="4508421"/>
          </a:xfrm>
          <a:prstGeom prst="rect">
            <a:avLst/>
          </a:prstGeom>
        </p:spPr>
        <p:txBody>
          <a:bodyPr vert="horz" lIns="96596" tIns="48299" rIns="96596" bIns="482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516040"/>
            <a:ext cx="2984870" cy="500936"/>
          </a:xfrm>
          <a:prstGeom prst="rect">
            <a:avLst/>
          </a:prstGeom>
        </p:spPr>
        <p:txBody>
          <a:bodyPr vert="horz" lIns="96596" tIns="48299" rIns="96596" bIns="4829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6040"/>
            <a:ext cx="2984870" cy="500936"/>
          </a:xfrm>
          <a:prstGeom prst="rect">
            <a:avLst/>
          </a:prstGeom>
        </p:spPr>
        <p:txBody>
          <a:bodyPr vert="horz" lIns="96596" tIns="48299" rIns="96596" bIns="48299" rtlCol="0" anchor="b"/>
          <a:lstStyle>
            <a:lvl1pPr algn="r">
              <a:defRPr sz="1300"/>
            </a:lvl1pPr>
          </a:lstStyle>
          <a:p>
            <a:fld id="{40A24220-2623-4655-8BFD-BEFFF1947B32}" type="slidenum">
              <a:rPr kumimoji="1" lang="ja-JP" altLang="en-US" smtClean="0"/>
              <a:t>‹#›</a:t>
            </a:fld>
            <a:endParaRPr kumimoji="1" lang="ja-JP" altLang="en-US"/>
          </a:p>
        </p:txBody>
      </p:sp>
    </p:spTree>
    <p:extLst>
      <p:ext uri="{BB962C8B-B14F-4D97-AF65-F5344CB8AC3E}">
        <p14:creationId xmlns:p14="http://schemas.microsoft.com/office/powerpoint/2010/main" val="322371060"/>
      </p:ext>
    </p:extLst>
  </p:cSld>
  <p:clrMap bg1="lt1" tx1="dk1" bg2="lt2" tx2="dk2" accent1="accent1" accent2="accent2" accent3="accent3" accent4="accent4" accent5="accent5" accent6="accent6" hlink="hlink" folHlink="folHlink"/>
  <p:notesStyle>
    <a:lvl1pPr marL="0" algn="l" defTabSz="4147155" rtl="0" eaLnBrk="1" latinLnBrk="0" hangingPunct="1">
      <a:defRPr kumimoji="1" sz="5400" kern="1200">
        <a:solidFill>
          <a:schemeClr val="tx1"/>
        </a:solidFill>
        <a:latin typeface="+mn-lt"/>
        <a:ea typeface="+mn-ea"/>
        <a:cs typeface="+mn-cs"/>
      </a:defRPr>
    </a:lvl1pPr>
    <a:lvl2pPr marL="2073575" algn="l" defTabSz="4147155" rtl="0" eaLnBrk="1" latinLnBrk="0" hangingPunct="1">
      <a:defRPr kumimoji="1" sz="5400" kern="1200">
        <a:solidFill>
          <a:schemeClr val="tx1"/>
        </a:solidFill>
        <a:latin typeface="+mn-lt"/>
        <a:ea typeface="+mn-ea"/>
        <a:cs typeface="+mn-cs"/>
      </a:defRPr>
    </a:lvl2pPr>
    <a:lvl3pPr marL="4147155" algn="l" defTabSz="4147155" rtl="0" eaLnBrk="1" latinLnBrk="0" hangingPunct="1">
      <a:defRPr kumimoji="1" sz="5400" kern="1200">
        <a:solidFill>
          <a:schemeClr val="tx1"/>
        </a:solidFill>
        <a:latin typeface="+mn-lt"/>
        <a:ea typeface="+mn-ea"/>
        <a:cs typeface="+mn-cs"/>
      </a:defRPr>
    </a:lvl3pPr>
    <a:lvl4pPr marL="6220726" algn="l" defTabSz="4147155" rtl="0" eaLnBrk="1" latinLnBrk="0" hangingPunct="1">
      <a:defRPr kumimoji="1" sz="5400" kern="1200">
        <a:solidFill>
          <a:schemeClr val="tx1"/>
        </a:solidFill>
        <a:latin typeface="+mn-lt"/>
        <a:ea typeface="+mn-ea"/>
        <a:cs typeface="+mn-cs"/>
      </a:defRPr>
    </a:lvl4pPr>
    <a:lvl5pPr marL="8294305" algn="l" defTabSz="4147155" rtl="0" eaLnBrk="1" latinLnBrk="0" hangingPunct="1">
      <a:defRPr kumimoji="1" sz="5400" kern="1200">
        <a:solidFill>
          <a:schemeClr val="tx1"/>
        </a:solidFill>
        <a:latin typeface="+mn-lt"/>
        <a:ea typeface="+mn-ea"/>
        <a:cs typeface="+mn-cs"/>
      </a:defRPr>
    </a:lvl5pPr>
    <a:lvl6pPr marL="10367880" algn="l" defTabSz="4147155" rtl="0" eaLnBrk="1" latinLnBrk="0" hangingPunct="1">
      <a:defRPr kumimoji="1" sz="5400" kern="1200">
        <a:solidFill>
          <a:schemeClr val="tx1"/>
        </a:solidFill>
        <a:latin typeface="+mn-lt"/>
        <a:ea typeface="+mn-ea"/>
        <a:cs typeface="+mn-cs"/>
      </a:defRPr>
    </a:lvl6pPr>
    <a:lvl7pPr marL="12441456" algn="l" defTabSz="4147155" rtl="0" eaLnBrk="1" latinLnBrk="0" hangingPunct="1">
      <a:defRPr kumimoji="1" sz="5400" kern="1200">
        <a:solidFill>
          <a:schemeClr val="tx1"/>
        </a:solidFill>
        <a:latin typeface="+mn-lt"/>
        <a:ea typeface="+mn-ea"/>
        <a:cs typeface="+mn-cs"/>
      </a:defRPr>
    </a:lvl7pPr>
    <a:lvl8pPr marL="14515035" algn="l" defTabSz="4147155" rtl="0" eaLnBrk="1" latinLnBrk="0" hangingPunct="1">
      <a:defRPr kumimoji="1" sz="5400" kern="1200">
        <a:solidFill>
          <a:schemeClr val="tx1"/>
        </a:solidFill>
        <a:latin typeface="+mn-lt"/>
        <a:ea typeface="+mn-ea"/>
        <a:cs typeface="+mn-cs"/>
      </a:defRPr>
    </a:lvl8pPr>
    <a:lvl9pPr marL="16588606" algn="l" defTabSz="4147155" rtl="0" eaLnBrk="1" latinLnBrk="0" hangingPunct="1">
      <a:defRPr kumimoji="1" sz="5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8988" y="752475"/>
            <a:ext cx="5310187" cy="37544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24220-2623-4655-8BFD-BEFFF1947B32}" type="slidenum">
              <a:rPr kumimoji="1" lang="ja-JP" altLang="en-US" smtClean="0"/>
              <a:t>4</a:t>
            </a:fld>
            <a:endParaRPr kumimoji="1" lang="ja-JP" altLang="en-US"/>
          </a:p>
        </p:txBody>
      </p:sp>
    </p:spTree>
    <p:extLst>
      <p:ext uri="{BB962C8B-B14F-4D97-AF65-F5344CB8AC3E}">
        <p14:creationId xmlns:p14="http://schemas.microsoft.com/office/powerpoint/2010/main" val="513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24220-2623-4655-8BFD-BEFFF1947B32}" type="slidenum">
              <a:rPr kumimoji="1" lang="ja-JP" altLang="en-US" smtClean="0"/>
              <a:t>5</a:t>
            </a:fld>
            <a:endParaRPr kumimoji="1" lang="ja-JP" altLang="en-US"/>
          </a:p>
        </p:txBody>
      </p:sp>
    </p:spTree>
    <p:extLst>
      <p:ext uri="{BB962C8B-B14F-4D97-AF65-F5344CB8AC3E}">
        <p14:creationId xmlns:p14="http://schemas.microsoft.com/office/powerpoint/2010/main" val="321849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24220-2623-4655-8BFD-BEFFF1947B32}" type="slidenum">
              <a:rPr kumimoji="1" lang="ja-JP" altLang="en-US" smtClean="0"/>
              <a:t>6</a:t>
            </a:fld>
            <a:endParaRPr kumimoji="1" lang="ja-JP" altLang="en-US"/>
          </a:p>
        </p:txBody>
      </p:sp>
    </p:spTree>
    <p:extLst>
      <p:ext uri="{BB962C8B-B14F-4D97-AF65-F5344CB8AC3E}">
        <p14:creationId xmlns:p14="http://schemas.microsoft.com/office/powerpoint/2010/main" val="79150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A24220-2623-4655-8BFD-BEFFF1947B32}" type="slidenum">
              <a:rPr kumimoji="1" lang="ja-JP" altLang="en-US" smtClean="0"/>
              <a:t>7</a:t>
            </a:fld>
            <a:endParaRPr kumimoji="1" lang="ja-JP" altLang="en-US"/>
          </a:p>
        </p:txBody>
      </p:sp>
    </p:spTree>
    <p:extLst>
      <p:ext uri="{BB962C8B-B14F-4D97-AF65-F5344CB8AC3E}">
        <p14:creationId xmlns:p14="http://schemas.microsoft.com/office/powerpoint/2010/main" val="336723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8526917"/>
            <a:ext cx="21386800" cy="659560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12" name="Rectangle 11"/>
          <p:cNvSpPr/>
          <p:nvPr/>
        </p:nvSpPr>
        <p:spPr>
          <a:xfrm>
            <a:off x="0" y="0"/>
            <a:ext cx="21386800" cy="8526917"/>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dirty="0"/>
          </a:p>
        </p:txBody>
      </p:sp>
      <p:sp>
        <p:nvSpPr>
          <p:cNvPr id="13" name="Rectangle 12"/>
          <p:cNvSpPr/>
          <p:nvPr/>
        </p:nvSpPr>
        <p:spPr>
          <a:xfrm>
            <a:off x="0" y="5848591"/>
            <a:ext cx="21386800" cy="504084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14" name="Oval 13"/>
          <p:cNvSpPr/>
          <p:nvPr/>
        </p:nvSpPr>
        <p:spPr>
          <a:xfrm>
            <a:off x="0" y="3528589"/>
            <a:ext cx="21386800" cy="112578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3" name="Subtitle 2"/>
          <p:cNvSpPr>
            <a:spLocks noGrp="1"/>
          </p:cNvSpPr>
          <p:nvPr>
            <p:ph type="subTitle" idx="1"/>
          </p:nvPr>
        </p:nvSpPr>
        <p:spPr>
          <a:xfrm>
            <a:off x="3447043" y="11141331"/>
            <a:ext cx="13184340" cy="1945154"/>
          </a:xfrm>
        </p:spPr>
        <p:txBody>
          <a:bodyPr>
            <a:normAutofit/>
          </a:bodyPr>
          <a:lstStyle>
            <a:lvl1pPr marL="0" indent="0" algn="l">
              <a:buNone/>
              <a:defRPr sz="5000">
                <a:solidFill>
                  <a:schemeClr val="tx2"/>
                </a:solidFill>
              </a:defRPr>
            </a:lvl1pPr>
            <a:lvl2pPr marL="1043102" indent="0" algn="ctr">
              <a:buNone/>
              <a:defRPr>
                <a:solidFill>
                  <a:schemeClr val="tx1">
                    <a:tint val="75000"/>
                  </a:schemeClr>
                </a:solidFill>
              </a:defRPr>
            </a:lvl2pPr>
            <a:lvl3pPr marL="2086204" indent="0" algn="ctr">
              <a:buNone/>
              <a:defRPr>
                <a:solidFill>
                  <a:schemeClr val="tx1">
                    <a:tint val="75000"/>
                  </a:schemeClr>
                </a:solidFill>
              </a:defRPr>
            </a:lvl3pPr>
            <a:lvl4pPr marL="3129305" indent="0" algn="ctr">
              <a:buNone/>
              <a:defRPr>
                <a:solidFill>
                  <a:schemeClr val="tx1">
                    <a:tint val="75000"/>
                  </a:schemeClr>
                </a:solidFill>
              </a:defRPr>
            </a:lvl4pPr>
            <a:lvl5pPr marL="4172407" indent="0" algn="ctr">
              <a:buNone/>
              <a:defRPr>
                <a:solidFill>
                  <a:schemeClr val="tx1">
                    <a:tint val="75000"/>
                  </a:schemeClr>
                </a:solidFill>
              </a:defRPr>
            </a:lvl5pPr>
            <a:lvl6pPr marL="5215509" indent="0" algn="ctr">
              <a:buNone/>
              <a:defRPr>
                <a:solidFill>
                  <a:schemeClr val="tx1">
                    <a:tint val="75000"/>
                  </a:schemeClr>
                </a:solidFill>
              </a:defRPr>
            </a:lvl6pPr>
            <a:lvl7pPr marL="6258611" indent="0" algn="ctr">
              <a:buNone/>
              <a:defRPr>
                <a:solidFill>
                  <a:schemeClr val="tx1">
                    <a:tint val="75000"/>
                  </a:schemeClr>
                </a:solidFill>
              </a:defRPr>
            </a:lvl7pPr>
            <a:lvl8pPr marL="7301713" indent="0" algn="ctr">
              <a:buNone/>
              <a:defRPr>
                <a:solidFill>
                  <a:schemeClr val="tx1">
                    <a:tint val="75000"/>
                  </a:schemeClr>
                </a:solidFill>
              </a:defRPr>
            </a:lvl8pPr>
            <a:lvl9pPr marL="8344814"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2" name="Title 1"/>
          <p:cNvSpPr>
            <a:spLocks noGrp="1"/>
          </p:cNvSpPr>
          <p:nvPr>
            <p:ph type="ctrTitle"/>
          </p:nvPr>
        </p:nvSpPr>
        <p:spPr>
          <a:xfrm>
            <a:off x="1912232" y="6906991"/>
            <a:ext cx="16782349" cy="3954099"/>
          </a:xfrm>
          <a:effectLst/>
        </p:spPr>
        <p:txBody>
          <a:bodyPr>
            <a:noAutofit/>
          </a:bodyPr>
          <a:lstStyle>
            <a:lvl1pPr marL="1460343" indent="-1043102" algn="l">
              <a:defRPr sz="123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455583" y="1613067"/>
            <a:ext cx="14970760" cy="766207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98512" y="830256"/>
            <a:ext cx="4812030" cy="11551023"/>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7774732" y="1613068"/>
            <a:ext cx="11295166" cy="1079333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2673350" y="1613070"/>
            <a:ext cx="14970760" cy="76620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8526917"/>
            <a:ext cx="21386800" cy="659560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8" name="Rectangle 7"/>
          <p:cNvSpPr/>
          <p:nvPr/>
        </p:nvSpPr>
        <p:spPr>
          <a:xfrm>
            <a:off x="0" y="0"/>
            <a:ext cx="21386800" cy="8526917"/>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dirty="0"/>
          </a:p>
        </p:txBody>
      </p:sp>
      <p:sp>
        <p:nvSpPr>
          <p:cNvPr id="9" name="Rectangle 8"/>
          <p:cNvSpPr/>
          <p:nvPr/>
        </p:nvSpPr>
        <p:spPr>
          <a:xfrm>
            <a:off x="0" y="5848591"/>
            <a:ext cx="21386800" cy="504084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10" name="Oval 9"/>
          <p:cNvSpPr/>
          <p:nvPr/>
        </p:nvSpPr>
        <p:spPr>
          <a:xfrm>
            <a:off x="0" y="3528589"/>
            <a:ext cx="21386800" cy="112578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2" name="Title 1"/>
          <p:cNvSpPr>
            <a:spLocks noGrp="1"/>
          </p:cNvSpPr>
          <p:nvPr>
            <p:ph type="title"/>
          </p:nvPr>
        </p:nvSpPr>
        <p:spPr>
          <a:xfrm>
            <a:off x="4755417" y="4790890"/>
            <a:ext cx="13955369" cy="5343702"/>
          </a:xfrm>
          <a:effectLst/>
        </p:spPr>
        <p:txBody>
          <a:bodyPr anchor="b"/>
          <a:lstStyle>
            <a:lvl1pPr algn="r">
              <a:defRPr sz="105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30258" y="10159988"/>
            <a:ext cx="13964322" cy="1842267"/>
          </a:xfrm>
        </p:spPr>
        <p:txBody>
          <a:bodyPr anchor="t"/>
          <a:lstStyle>
            <a:lvl1pPr marL="0" indent="0" algn="r">
              <a:buNone/>
              <a:defRPr sz="4600">
                <a:solidFill>
                  <a:schemeClr val="tx2"/>
                </a:solidFill>
              </a:defRPr>
            </a:lvl1pPr>
            <a:lvl2pPr marL="1043102" indent="0">
              <a:buNone/>
              <a:defRPr sz="4100">
                <a:solidFill>
                  <a:schemeClr val="tx1">
                    <a:tint val="75000"/>
                  </a:schemeClr>
                </a:solidFill>
              </a:defRPr>
            </a:lvl2pPr>
            <a:lvl3pPr marL="2086204" indent="0">
              <a:buNone/>
              <a:defRPr sz="3700">
                <a:solidFill>
                  <a:schemeClr val="tx1">
                    <a:tint val="75000"/>
                  </a:schemeClr>
                </a:solidFill>
              </a:defRPr>
            </a:lvl3pPr>
            <a:lvl4pPr marL="3129305" indent="0">
              <a:buNone/>
              <a:defRPr sz="3200">
                <a:solidFill>
                  <a:schemeClr val="tx1">
                    <a:tint val="75000"/>
                  </a:schemeClr>
                </a:solidFill>
              </a:defRPr>
            </a:lvl4pPr>
            <a:lvl5pPr marL="4172407" indent="0">
              <a:buNone/>
              <a:defRPr sz="3200">
                <a:solidFill>
                  <a:schemeClr val="tx1">
                    <a:tint val="75000"/>
                  </a:schemeClr>
                </a:solidFill>
              </a:defRPr>
            </a:lvl5pPr>
            <a:lvl6pPr marL="5215509" indent="0">
              <a:buNone/>
              <a:defRPr sz="3200">
                <a:solidFill>
                  <a:schemeClr val="tx1">
                    <a:tint val="75000"/>
                  </a:schemeClr>
                </a:solidFill>
              </a:defRPr>
            </a:lvl6pPr>
            <a:lvl7pPr marL="6258611" indent="0">
              <a:buNone/>
              <a:defRPr sz="3200">
                <a:solidFill>
                  <a:schemeClr val="tx1">
                    <a:tint val="75000"/>
                  </a:schemeClr>
                </a:solidFill>
              </a:defRPr>
            </a:lvl7pPr>
            <a:lvl8pPr marL="7301713" indent="0">
              <a:buNone/>
              <a:defRPr sz="3200">
                <a:solidFill>
                  <a:schemeClr val="tx1">
                    <a:tint val="75000"/>
                  </a:schemeClr>
                </a:solidFill>
              </a:defRPr>
            </a:lvl8pPr>
            <a:lvl9pPr marL="8344814" indent="0">
              <a:buNone/>
              <a:defRPr sz="3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2673348" y="1613067"/>
            <a:ext cx="7827569" cy="76620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10864494" y="1613070"/>
            <a:ext cx="7827569" cy="76620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73350" y="1613070"/>
            <a:ext cx="7827569" cy="1410734"/>
          </a:xfrm>
        </p:spPr>
        <p:txBody>
          <a:bodyPr anchor="b">
            <a:noAutofit/>
          </a:bodyPr>
          <a:lstStyle>
            <a:lvl1pPr marL="0" indent="0" algn="ctr">
              <a:buNone/>
              <a:defRPr lang="en-US" sz="5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ja-JP" altLang="en-US" smtClean="0"/>
              <a:t>マスター テキストの書式設定</a:t>
            </a:r>
          </a:p>
        </p:txBody>
      </p:sp>
      <p:sp>
        <p:nvSpPr>
          <p:cNvPr id="4" name="Content Placeholder 3"/>
          <p:cNvSpPr>
            <a:spLocks noGrp="1"/>
          </p:cNvSpPr>
          <p:nvPr>
            <p:ph sz="half" idx="2"/>
          </p:nvPr>
        </p:nvSpPr>
        <p:spPr>
          <a:xfrm>
            <a:off x="2704801" y="3087851"/>
            <a:ext cx="7827569" cy="6049010"/>
          </a:xfrm>
        </p:spPr>
        <p:txBody>
          <a:bodyPr>
            <a:normAutofit/>
          </a:bodyPr>
          <a:lstStyle>
            <a:lvl1pPr>
              <a:defRPr sz="4100"/>
            </a:lvl1pPr>
            <a:lvl2pPr>
              <a:defRPr sz="4100"/>
            </a:lvl2pPr>
            <a:lvl3pPr>
              <a:defRPr sz="3700"/>
            </a:lvl3pPr>
            <a:lvl4pPr>
              <a:defRPr sz="3700"/>
            </a:lvl4pPr>
            <a:lvl5pPr>
              <a:defRPr sz="3700"/>
            </a:lvl5pPr>
            <a:lvl6pPr>
              <a:defRPr sz="3700"/>
            </a:lvl6pPr>
            <a:lvl7pPr>
              <a:defRPr sz="3700"/>
            </a:lvl7pPr>
            <a:lvl8pPr>
              <a:defRPr sz="3700"/>
            </a:lvl8pPr>
            <a:lvl9pPr>
              <a:defRPr sz="3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0869523" y="1613070"/>
            <a:ext cx="7827569" cy="1410734"/>
          </a:xfrm>
        </p:spPr>
        <p:txBody>
          <a:bodyPr anchor="b">
            <a:noAutofit/>
          </a:bodyPr>
          <a:lstStyle>
            <a:lvl1pPr marL="0" indent="0" algn="ctr">
              <a:buNone/>
              <a:defRPr lang="en-US" sz="5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marL="0" lvl="0" indent="0" algn="ctr" defTabSz="2086204" rtl="0" eaLnBrk="1" latinLnBrk="0" hangingPunct="1">
              <a:spcBef>
                <a:spcPct val="20000"/>
              </a:spcBef>
              <a:spcAft>
                <a:spcPts val="684"/>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10864197" y="3084995"/>
            <a:ext cx="7827569" cy="6049010"/>
          </a:xfrm>
        </p:spPr>
        <p:txBody>
          <a:bodyPr>
            <a:normAutofit/>
          </a:bodyPr>
          <a:lstStyle>
            <a:lvl1pPr>
              <a:defRPr sz="4100"/>
            </a:lvl1pPr>
            <a:lvl2pPr>
              <a:defRPr sz="4100"/>
            </a:lvl2pPr>
            <a:lvl3pPr>
              <a:defRPr sz="3700"/>
            </a:lvl3pPr>
            <a:lvl4pPr>
              <a:defRPr sz="3700"/>
            </a:lvl4pPr>
            <a:lvl5pPr>
              <a:defRPr sz="3700"/>
            </a:lvl5pPr>
            <a:lvl6pPr>
              <a:defRPr sz="3700"/>
            </a:lvl6pPr>
            <a:lvl7pPr>
              <a:defRPr sz="3700"/>
            </a:lvl7pPr>
            <a:lvl8pPr>
              <a:defRPr sz="3700"/>
            </a:lvl8pPr>
            <a:lvl9pPr>
              <a:defRPr sz="3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62551" y="4872815"/>
            <a:ext cx="8504399" cy="2775094"/>
          </a:xfrm>
          <a:effectLst/>
        </p:spPr>
        <p:txBody>
          <a:bodyPr anchor="b">
            <a:noAutofit/>
          </a:bodyPr>
          <a:lstStyle>
            <a:lvl1pPr marL="521551" indent="-521551" algn="l">
              <a:defRPr sz="64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0743723" y="1613069"/>
            <a:ext cx="9395515" cy="10793333"/>
          </a:xfrm>
        </p:spPr>
        <p:txBody>
          <a:bodyPr anchor="ctr"/>
          <a:lstStyle>
            <a:lvl1pPr>
              <a:defRPr sz="5000"/>
            </a:lvl1pPr>
            <a:lvl2pPr>
              <a:defRPr sz="4600"/>
            </a:lvl2pPr>
            <a:lvl3pPr>
              <a:defRPr sz="4100"/>
            </a:lvl3pPr>
            <a:lvl4pPr>
              <a:defRPr sz="3700"/>
            </a:lvl4pPr>
            <a:lvl5pPr>
              <a:defRPr sz="3200"/>
            </a:lvl5pPr>
            <a:lvl6pPr>
              <a:defRPr sz="4600"/>
            </a:lvl6pPr>
            <a:lvl7pPr>
              <a:defRPr sz="4600"/>
            </a:lvl7pPr>
            <a:lvl8pPr>
              <a:defRPr sz="4600"/>
            </a:lvl8pPr>
            <a:lvl9pPr>
              <a:defRPr sz="4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16095" y="7712977"/>
            <a:ext cx="7925699" cy="4717835"/>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8526917"/>
            <a:ext cx="21386800" cy="659560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9" name="Rectangle 8"/>
          <p:cNvSpPr/>
          <p:nvPr/>
        </p:nvSpPr>
        <p:spPr>
          <a:xfrm>
            <a:off x="0" y="0"/>
            <a:ext cx="21386800" cy="8526917"/>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dirty="0"/>
          </a:p>
        </p:txBody>
      </p:sp>
      <p:sp>
        <p:nvSpPr>
          <p:cNvPr id="10" name="Rectangle 9"/>
          <p:cNvSpPr/>
          <p:nvPr/>
        </p:nvSpPr>
        <p:spPr>
          <a:xfrm>
            <a:off x="0" y="5848591"/>
            <a:ext cx="21386800" cy="504084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11" name="Oval 10"/>
          <p:cNvSpPr/>
          <p:nvPr/>
        </p:nvSpPr>
        <p:spPr>
          <a:xfrm>
            <a:off x="0" y="3528589"/>
            <a:ext cx="21386800" cy="1125788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3" name="Picture Placeholder 2"/>
          <p:cNvSpPr>
            <a:spLocks noGrp="1"/>
          </p:cNvSpPr>
          <p:nvPr>
            <p:ph type="pic" idx="1"/>
          </p:nvPr>
        </p:nvSpPr>
        <p:spPr>
          <a:xfrm>
            <a:off x="10466937" y="2520421"/>
            <a:ext cx="9624060" cy="6897102"/>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4600"/>
            </a:lvl1pPr>
            <a:lvl2pPr marL="1043102" indent="0">
              <a:buNone/>
              <a:defRPr sz="6400"/>
            </a:lvl2pPr>
            <a:lvl3pPr marL="2086204" indent="0">
              <a:buNone/>
              <a:defRPr sz="5500"/>
            </a:lvl3pPr>
            <a:lvl4pPr marL="3129305" indent="0">
              <a:buNone/>
              <a:defRPr sz="4600"/>
            </a:lvl4pPr>
            <a:lvl5pPr marL="4172407" indent="0">
              <a:buNone/>
              <a:defRPr sz="4600"/>
            </a:lvl5pPr>
            <a:lvl6pPr marL="5215509" indent="0">
              <a:buNone/>
              <a:defRPr sz="4600"/>
            </a:lvl6pPr>
            <a:lvl7pPr marL="6258611" indent="0">
              <a:buNone/>
              <a:defRPr sz="4600"/>
            </a:lvl7pPr>
            <a:lvl8pPr marL="7301713" indent="0">
              <a:buNone/>
              <a:defRPr sz="4600"/>
            </a:lvl8pPr>
            <a:lvl9pPr marL="8344814" indent="0">
              <a:buNone/>
              <a:defRPr sz="46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2053280" y="2228215"/>
            <a:ext cx="8640122" cy="4769659"/>
          </a:xfrm>
        </p:spPr>
        <p:txBody>
          <a:bodyPr anchor="b"/>
          <a:lstStyle>
            <a:lvl1pPr marL="417241" indent="-417241">
              <a:buFont typeface="Georgia" pitchFamily="18" charset="0"/>
              <a:buChar char="*"/>
              <a:defRPr sz="37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2" name="Title 1"/>
          <p:cNvSpPr>
            <a:spLocks noGrp="1"/>
          </p:cNvSpPr>
          <p:nvPr>
            <p:ph type="title"/>
          </p:nvPr>
        </p:nvSpPr>
        <p:spPr>
          <a:xfrm>
            <a:off x="1700999" y="9844462"/>
            <a:ext cx="14930386" cy="2520421"/>
          </a:xfrm>
        </p:spPr>
        <p:txBody>
          <a:bodyPr anchor="b">
            <a:noAutofit/>
          </a:bodyPr>
          <a:lstStyle>
            <a:lvl1pPr algn="l">
              <a:defRPr sz="105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1257880"/>
            <a:ext cx="21386800" cy="3864645"/>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8" name="Rectangle 7"/>
          <p:cNvSpPr/>
          <p:nvPr/>
        </p:nvSpPr>
        <p:spPr>
          <a:xfrm>
            <a:off x="0" y="0"/>
            <a:ext cx="21386800" cy="1125788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dirty="0"/>
          </a:p>
        </p:txBody>
      </p:sp>
      <p:sp>
        <p:nvSpPr>
          <p:cNvPr id="9" name="Rectangle 8"/>
          <p:cNvSpPr/>
          <p:nvPr/>
        </p:nvSpPr>
        <p:spPr>
          <a:xfrm>
            <a:off x="0" y="8309459"/>
            <a:ext cx="21386800" cy="504084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10" name="Oval 9"/>
          <p:cNvSpPr/>
          <p:nvPr/>
        </p:nvSpPr>
        <p:spPr>
          <a:xfrm>
            <a:off x="0" y="3528589"/>
            <a:ext cx="21386800" cy="1125788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08620" tIns="104310" rIns="208620" bIns="104310" rtlCol="0" anchor="ctr"/>
          <a:lstStyle/>
          <a:p>
            <a:pPr algn="ctr"/>
            <a:endParaRPr lang="en-US"/>
          </a:p>
        </p:txBody>
      </p:sp>
      <p:sp>
        <p:nvSpPr>
          <p:cNvPr id="2" name="Title Placeholder 1"/>
          <p:cNvSpPr>
            <a:spLocks noGrp="1"/>
          </p:cNvSpPr>
          <p:nvPr>
            <p:ph type="title"/>
          </p:nvPr>
        </p:nvSpPr>
        <p:spPr>
          <a:xfrm>
            <a:off x="4194305" y="9641035"/>
            <a:ext cx="15232040" cy="2520421"/>
          </a:xfrm>
          <a:prstGeom prst="rect">
            <a:avLst/>
          </a:prstGeom>
          <a:effectLst/>
        </p:spPr>
        <p:txBody>
          <a:bodyPr vert="horz" lIns="208620" tIns="104310" rIns="208620" bIns="10431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673350" y="1614701"/>
            <a:ext cx="14970760" cy="7662079"/>
          </a:xfrm>
          <a:prstGeom prst="rect">
            <a:avLst/>
          </a:prstGeom>
        </p:spPr>
        <p:txBody>
          <a:bodyPr vert="horz" lIns="208620" tIns="104310" rIns="208620" bIns="10431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4436090" y="13610274"/>
            <a:ext cx="5881370" cy="805134"/>
          </a:xfrm>
          <a:prstGeom prst="rect">
            <a:avLst/>
          </a:prstGeom>
        </p:spPr>
        <p:txBody>
          <a:bodyPr vert="horz" lIns="208620" tIns="104310" rIns="208620" bIns="104310" rtlCol="0" anchor="ctr"/>
          <a:lstStyle>
            <a:lvl1pPr algn="r">
              <a:defRPr sz="2500" b="1">
                <a:solidFill>
                  <a:schemeClr val="tx1">
                    <a:lumMod val="50000"/>
                    <a:lumOff val="50000"/>
                  </a:schemeClr>
                </a:solidFill>
              </a:defRPr>
            </a:lvl1pPr>
          </a:lstStyle>
          <a:p>
            <a:fld id="{E90ED720-0104-4369-84BC-D37694168613}" type="datetimeFigureOut">
              <a:rPr kumimoji="1" lang="ja-JP" altLang="en-US" smtClean="0"/>
              <a:t>2013/12/29</a:t>
            </a:fld>
            <a:endParaRPr kumimoji="1" lang="ja-JP" altLang="en-US"/>
          </a:p>
        </p:txBody>
      </p:sp>
      <p:sp>
        <p:nvSpPr>
          <p:cNvPr id="5" name="Footer Placeholder 4"/>
          <p:cNvSpPr>
            <a:spLocks noGrp="1"/>
          </p:cNvSpPr>
          <p:nvPr>
            <p:ph type="ftr" sz="quarter" idx="3"/>
          </p:nvPr>
        </p:nvSpPr>
        <p:spPr>
          <a:xfrm>
            <a:off x="1069339" y="13610274"/>
            <a:ext cx="7841829" cy="805134"/>
          </a:xfrm>
          <a:prstGeom prst="rect">
            <a:avLst/>
          </a:prstGeom>
        </p:spPr>
        <p:txBody>
          <a:bodyPr vert="horz" lIns="208620" tIns="104310" rIns="208620" bIns="104310" rtlCol="0" anchor="ctr"/>
          <a:lstStyle>
            <a:lvl1pPr algn="l">
              <a:defRPr sz="25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911167" y="13610274"/>
            <a:ext cx="4277360" cy="805134"/>
          </a:xfrm>
          <a:prstGeom prst="rect">
            <a:avLst/>
          </a:prstGeom>
        </p:spPr>
        <p:txBody>
          <a:bodyPr vert="horz" lIns="208620" tIns="104310" rIns="208620" bIns="104310" rtlCol="0" anchor="ctr"/>
          <a:lstStyle>
            <a:lvl1pPr algn="ctr">
              <a:defRPr sz="2700" b="1">
                <a:solidFill>
                  <a:schemeClr val="tx1">
                    <a:lumMod val="50000"/>
                    <a:lumOff val="50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730171" indent="-730171" algn="r" defTabSz="2086204" rtl="0" eaLnBrk="1" latinLnBrk="0" hangingPunct="1">
        <a:spcBef>
          <a:spcPct val="0"/>
        </a:spcBef>
        <a:buClr>
          <a:schemeClr val="accent6">
            <a:lumMod val="75000"/>
          </a:schemeClr>
        </a:buClr>
        <a:buSzPct val="128000"/>
        <a:buFont typeface="Georgia" pitchFamily="18" charset="0"/>
        <a:buChar char="*"/>
        <a:defRPr kumimoji="1" sz="105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521551"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5000" kern="1200">
          <a:solidFill>
            <a:schemeClr val="tx1">
              <a:lumMod val="75000"/>
              <a:lumOff val="25000"/>
            </a:schemeClr>
          </a:solidFill>
          <a:latin typeface="+mn-lt"/>
          <a:ea typeface="+mn-ea"/>
          <a:cs typeface="+mn-cs"/>
        </a:defRPr>
      </a:lvl1pPr>
      <a:lvl2pPr marL="1251722"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4600" kern="1200">
          <a:solidFill>
            <a:schemeClr val="tx1">
              <a:lumMod val="75000"/>
              <a:lumOff val="25000"/>
            </a:schemeClr>
          </a:solidFill>
          <a:latin typeface="+mn-lt"/>
          <a:ea typeface="+mn-ea"/>
          <a:cs typeface="+mn-cs"/>
        </a:defRPr>
      </a:lvl2pPr>
      <a:lvl3pPr marL="1877583"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4100" kern="1200">
          <a:solidFill>
            <a:schemeClr val="tx1">
              <a:lumMod val="75000"/>
              <a:lumOff val="25000"/>
            </a:schemeClr>
          </a:solidFill>
          <a:latin typeface="+mn-lt"/>
          <a:ea typeface="+mn-ea"/>
          <a:cs typeface="+mn-cs"/>
        </a:defRPr>
      </a:lvl3pPr>
      <a:lvl4pPr marL="2503444"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3700" kern="1200">
          <a:solidFill>
            <a:schemeClr val="tx1">
              <a:lumMod val="75000"/>
              <a:lumOff val="25000"/>
            </a:schemeClr>
          </a:solidFill>
          <a:latin typeface="+mn-lt"/>
          <a:ea typeface="+mn-ea"/>
          <a:cs typeface="+mn-cs"/>
        </a:defRPr>
      </a:lvl4pPr>
      <a:lvl5pPr marL="3171029"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3200" kern="1200">
          <a:solidFill>
            <a:schemeClr val="tx1">
              <a:lumMod val="75000"/>
              <a:lumOff val="25000"/>
            </a:schemeClr>
          </a:solidFill>
          <a:latin typeface="+mn-lt"/>
          <a:ea typeface="+mn-ea"/>
          <a:cs typeface="+mn-cs"/>
        </a:defRPr>
      </a:lvl5pPr>
      <a:lvl6pPr marL="3796891"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3200" kern="1200">
          <a:solidFill>
            <a:schemeClr val="tx1">
              <a:lumMod val="75000"/>
              <a:lumOff val="25000"/>
            </a:schemeClr>
          </a:solidFill>
          <a:latin typeface="+mn-lt"/>
          <a:ea typeface="+mn-ea"/>
          <a:cs typeface="+mn-cs"/>
        </a:defRPr>
      </a:lvl6pPr>
      <a:lvl7pPr marL="4485338"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3200" kern="1200">
          <a:solidFill>
            <a:schemeClr val="tx1">
              <a:lumMod val="75000"/>
              <a:lumOff val="25000"/>
            </a:schemeClr>
          </a:solidFill>
          <a:latin typeface="+mn-lt"/>
          <a:ea typeface="+mn-ea"/>
          <a:cs typeface="+mn-cs"/>
        </a:defRPr>
      </a:lvl7pPr>
      <a:lvl8pPr marL="5215509"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3200" kern="1200">
          <a:solidFill>
            <a:schemeClr val="tx1">
              <a:lumMod val="75000"/>
              <a:lumOff val="25000"/>
            </a:schemeClr>
          </a:solidFill>
          <a:latin typeface="+mn-lt"/>
          <a:ea typeface="+mn-ea"/>
          <a:cs typeface="+mn-cs"/>
        </a:defRPr>
      </a:lvl8pPr>
      <a:lvl9pPr marL="5903956" indent="-417241" algn="l" defTabSz="2086204" rtl="0" eaLnBrk="1" latinLnBrk="0" hangingPunct="1">
        <a:spcBef>
          <a:spcPct val="20000"/>
        </a:spcBef>
        <a:spcAft>
          <a:spcPts val="684"/>
        </a:spcAft>
        <a:buClr>
          <a:schemeClr val="accent6">
            <a:lumMod val="75000"/>
          </a:schemeClr>
        </a:buClr>
        <a:buSzPct val="130000"/>
        <a:buFont typeface="Georgia" pitchFamily="18" charset="0"/>
        <a:buChar char="*"/>
        <a:defRPr kumimoji="1" sz="3200" kern="1200">
          <a:solidFill>
            <a:schemeClr val="tx1">
              <a:lumMod val="75000"/>
              <a:lumOff val="25000"/>
            </a:schemeClr>
          </a:solidFill>
          <a:latin typeface="+mn-lt"/>
          <a:ea typeface="+mn-ea"/>
          <a:cs typeface="+mn-cs"/>
        </a:defRPr>
      </a:lvl9pPr>
    </p:bodyStyle>
    <p:otherStyle>
      <a:defPPr>
        <a:defRPr lang="en-US"/>
      </a:defPPr>
      <a:lvl1pPr marL="0" algn="l" defTabSz="2086204" rtl="0" eaLnBrk="1" latinLnBrk="0" hangingPunct="1">
        <a:defRPr kumimoji="1" sz="4100" kern="1200">
          <a:solidFill>
            <a:schemeClr val="tx1"/>
          </a:solidFill>
          <a:latin typeface="+mn-lt"/>
          <a:ea typeface="+mn-ea"/>
          <a:cs typeface="+mn-cs"/>
        </a:defRPr>
      </a:lvl1pPr>
      <a:lvl2pPr marL="1043102" algn="l" defTabSz="2086204" rtl="0" eaLnBrk="1" latinLnBrk="0" hangingPunct="1">
        <a:defRPr kumimoji="1" sz="4100" kern="1200">
          <a:solidFill>
            <a:schemeClr val="tx1"/>
          </a:solidFill>
          <a:latin typeface="+mn-lt"/>
          <a:ea typeface="+mn-ea"/>
          <a:cs typeface="+mn-cs"/>
        </a:defRPr>
      </a:lvl2pPr>
      <a:lvl3pPr marL="2086204" algn="l" defTabSz="2086204" rtl="0" eaLnBrk="1" latinLnBrk="0" hangingPunct="1">
        <a:defRPr kumimoji="1" sz="4100" kern="1200">
          <a:solidFill>
            <a:schemeClr val="tx1"/>
          </a:solidFill>
          <a:latin typeface="+mn-lt"/>
          <a:ea typeface="+mn-ea"/>
          <a:cs typeface="+mn-cs"/>
        </a:defRPr>
      </a:lvl3pPr>
      <a:lvl4pPr marL="3129305" algn="l" defTabSz="2086204" rtl="0" eaLnBrk="1" latinLnBrk="0" hangingPunct="1">
        <a:defRPr kumimoji="1" sz="4100" kern="1200">
          <a:solidFill>
            <a:schemeClr val="tx1"/>
          </a:solidFill>
          <a:latin typeface="+mn-lt"/>
          <a:ea typeface="+mn-ea"/>
          <a:cs typeface="+mn-cs"/>
        </a:defRPr>
      </a:lvl4pPr>
      <a:lvl5pPr marL="4172407" algn="l" defTabSz="2086204" rtl="0" eaLnBrk="1" latinLnBrk="0" hangingPunct="1">
        <a:defRPr kumimoji="1" sz="4100" kern="1200">
          <a:solidFill>
            <a:schemeClr val="tx1"/>
          </a:solidFill>
          <a:latin typeface="+mn-lt"/>
          <a:ea typeface="+mn-ea"/>
          <a:cs typeface="+mn-cs"/>
        </a:defRPr>
      </a:lvl5pPr>
      <a:lvl6pPr marL="5215509" algn="l" defTabSz="2086204" rtl="0" eaLnBrk="1" latinLnBrk="0" hangingPunct="1">
        <a:defRPr kumimoji="1" sz="4100" kern="1200">
          <a:solidFill>
            <a:schemeClr val="tx1"/>
          </a:solidFill>
          <a:latin typeface="+mn-lt"/>
          <a:ea typeface="+mn-ea"/>
          <a:cs typeface="+mn-cs"/>
        </a:defRPr>
      </a:lvl6pPr>
      <a:lvl7pPr marL="6258611" algn="l" defTabSz="2086204" rtl="0" eaLnBrk="1" latinLnBrk="0" hangingPunct="1">
        <a:defRPr kumimoji="1" sz="4100" kern="1200">
          <a:solidFill>
            <a:schemeClr val="tx1"/>
          </a:solidFill>
          <a:latin typeface="+mn-lt"/>
          <a:ea typeface="+mn-ea"/>
          <a:cs typeface="+mn-cs"/>
        </a:defRPr>
      </a:lvl7pPr>
      <a:lvl8pPr marL="7301713" algn="l" defTabSz="2086204" rtl="0" eaLnBrk="1" latinLnBrk="0" hangingPunct="1">
        <a:defRPr kumimoji="1" sz="4100" kern="1200">
          <a:solidFill>
            <a:schemeClr val="tx1"/>
          </a:solidFill>
          <a:latin typeface="+mn-lt"/>
          <a:ea typeface="+mn-ea"/>
          <a:cs typeface="+mn-cs"/>
        </a:defRPr>
      </a:lvl8pPr>
      <a:lvl9pPr marL="8344814" algn="l" defTabSz="2086204" rtl="0" eaLnBrk="1" latinLnBrk="0" hangingPunct="1">
        <a:defRPr kumimoji="1"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2.atpages.jp/dragonmania/"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SbbWTaNMTVQzAeaSywhnHsuTQUmIsCevbQarFyeN1PqFk7eA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86800" cy="151469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2351537"/>
            <a:ext cx="21467885" cy="3719310"/>
          </a:xfrm>
          <a:prstGeom prst="rect">
            <a:avLst/>
          </a:prstGeom>
          <a:noFill/>
        </p:spPr>
        <p:txBody>
          <a:bodyPr wrap="square" lIns="208620" tIns="104310" rIns="208620" bIns="104310" rtlCol="0">
            <a:spAutoFit/>
          </a:bodyPr>
          <a:lstStyle/>
          <a:p>
            <a:pPr algn="ctr"/>
            <a:r>
              <a:rPr lang="ja-JP" altLang="en-US" sz="22800" b="1" spc="684"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ＬＳ　ＬＡＢ</a:t>
            </a:r>
            <a:endParaRPr lang="ja-JP" altLang="en-US" sz="22800" b="1" spc="684"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テキスト ボックス 4"/>
          <p:cNvSpPr txBox="1"/>
          <p:nvPr/>
        </p:nvSpPr>
        <p:spPr>
          <a:xfrm>
            <a:off x="0" y="7243694"/>
            <a:ext cx="21386800" cy="2103483"/>
          </a:xfrm>
          <a:prstGeom prst="rect">
            <a:avLst/>
          </a:prstGeom>
          <a:noFill/>
        </p:spPr>
        <p:txBody>
          <a:bodyPr wrap="square" lIns="208620" tIns="104310" rIns="208620" bIns="104310" rtlCol="0">
            <a:spAutoFit/>
          </a:bodyPr>
          <a:lstStyle/>
          <a:p>
            <a:pPr algn="just"/>
            <a:r>
              <a:rPr lang="ja-JP" altLang="en-US" sz="12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地球の重さを測ってみよう！</a:t>
            </a:r>
            <a:endParaRPr lang="ja-JP" altLang="en-US" sz="12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5538" y="10419381"/>
            <a:ext cx="4715724" cy="434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2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1224459" y="7373566"/>
            <a:ext cx="19178068" cy="7015420"/>
          </a:xfrm>
          <a:prstGeom prst="roundRect">
            <a:avLst/>
          </a:prstGeom>
        </p:spPr>
        <p:style>
          <a:lnRef idx="2">
            <a:schemeClr val="accent1"/>
          </a:lnRef>
          <a:fillRef idx="1">
            <a:schemeClr val="lt1"/>
          </a:fillRef>
          <a:effectRef idx="0">
            <a:schemeClr val="accent1"/>
          </a:effectRef>
          <a:fontRef idx="minor">
            <a:schemeClr val="dk1"/>
          </a:fontRef>
        </p:style>
        <p:txBody>
          <a:bodyPr lIns="208620" tIns="104310" rIns="208620" bIns="104310" rtlCol="0" anchor="ctr"/>
          <a:lstStyle/>
          <a:p>
            <a:pPr algn="ctr"/>
            <a:endParaRPr kumimoji="1" lang="ja-JP" altLang="en-US" sz="4800" dirty="0"/>
          </a:p>
        </p:txBody>
      </p:sp>
      <p:sp>
        <p:nvSpPr>
          <p:cNvPr id="55" name="円/楕円 54"/>
          <p:cNvSpPr/>
          <p:nvPr/>
        </p:nvSpPr>
        <p:spPr>
          <a:xfrm>
            <a:off x="1767208" y="11325159"/>
            <a:ext cx="5894655" cy="2570909"/>
          </a:xfrm>
          <a:prstGeom prst="ellipse">
            <a:avLst/>
          </a:prstGeom>
        </p:spPr>
        <p:style>
          <a:lnRef idx="1">
            <a:schemeClr val="accent1"/>
          </a:lnRef>
          <a:fillRef idx="2">
            <a:schemeClr val="accent1"/>
          </a:fillRef>
          <a:effectRef idx="1">
            <a:schemeClr val="accent1"/>
          </a:effectRef>
          <a:fontRef idx="minor">
            <a:schemeClr val="dk1"/>
          </a:fontRef>
        </p:style>
        <p:txBody>
          <a:bodyPr lIns="208620" tIns="104310" rIns="208620" bIns="104310" rtlCol="0" anchor="ctr"/>
          <a:lstStyle/>
          <a:p>
            <a:pPr algn="ctr"/>
            <a:endParaRPr kumimoji="1" lang="ja-JP" altLang="en-US"/>
          </a:p>
        </p:txBody>
      </p:sp>
      <p:sp>
        <p:nvSpPr>
          <p:cNvPr id="21" name="円/楕円 20"/>
          <p:cNvSpPr/>
          <p:nvPr/>
        </p:nvSpPr>
        <p:spPr>
          <a:xfrm>
            <a:off x="1767208" y="8513968"/>
            <a:ext cx="5894655" cy="2570909"/>
          </a:xfrm>
          <a:prstGeom prst="ellipse">
            <a:avLst/>
          </a:prstGeom>
        </p:spPr>
        <p:style>
          <a:lnRef idx="1">
            <a:schemeClr val="accent6"/>
          </a:lnRef>
          <a:fillRef idx="2">
            <a:schemeClr val="accent6"/>
          </a:fillRef>
          <a:effectRef idx="1">
            <a:schemeClr val="accent6"/>
          </a:effectRef>
          <a:fontRef idx="minor">
            <a:schemeClr val="dk1"/>
          </a:fontRef>
        </p:style>
        <p:txBody>
          <a:bodyPr lIns="208620" tIns="104310" rIns="208620" bIns="104310" rtlCol="0" anchor="ctr"/>
          <a:lstStyle/>
          <a:p>
            <a:pPr algn="ctr"/>
            <a:endParaRPr kumimoji="1" lang="ja-JP" altLang="en-US"/>
          </a:p>
        </p:txBody>
      </p:sp>
      <p:sp>
        <p:nvSpPr>
          <p:cNvPr id="11" name="角丸四角形 10"/>
          <p:cNvSpPr/>
          <p:nvPr/>
        </p:nvSpPr>
        <p:spPr>
          <a:xfrm>
            <a:off x="1115199" y="1140745"/>
            <a:ext cx="12867640" cy="2609696"/>
          </a:xfrm>
          <a:prstGeom prst="roundRect">
            <a:avLst/>
          </a:prstGeom>
        </p:spPr>
        <p:style>
          <a:lnRef idx="2">
            <a:schemeClr val="accent1"/>
          </a:lnRef>
          <a:fillRef idx="1">
            <a:schemeClr val="lt1"/>
          </a:fillRef>
          <a:effectRef idx="0">
            <a:schemeClr val="accent1"/>
          </a:effectRef>
          <a:fontRef idx="minor">
            <a:schemeClr val="dk1"/>
          </a:fontRef>
        </p:style>
        <p:txBody>
          <a:bodyPr lIns="208620" tIns="104310" rIns="208620" bIns="104310" rtlCol="0" anchor="ctr"/>
          <a:lstStyle/>
          <a:p>
            <a:pPr algn="ctr"/>
            <a:endParaRPr kumimoji="1" lang="ja-JP" altLang="en-US"/>
          </a:p>
        </p:txBody>
      </p:sp>
      <p:sp>
        <p:nvSpPr>
          <p:cNvPr id="18" name="テキスト ボックス 17"/>
          <p:cNvSpPr txBox="1"/>
          <p:nvPr/>
        </p:nvSpPr>
        <p:spPr>
          <a:xfrm>
            <a:off x="1767208" y="1368675"/>
            <a:ext cx="4682316" cy="826210"/>
          </a:xfrm>
          <a:prstGeom prst="rect">
            <a:avLst/>
          </a:prstGeom>
          <a:solidFill>
            <a:schemeClr val="bg1"/>
          </a:solidFill>
        </p:spPr>
        <p:txBody>
          <a:bodyPr wrap="square" lIns="208620" tIns="104310" rIns="208620" bIns="104310" rtlCol="0">
            <a:spAutoFit/>
          </a:bodyPr>
          <a:lstStyle/>
          <a:p>
            <a:r>
              <a:rPr lang="ja-JP" altLang="en-US" sz="4000" b="1" dirty="0" smtClean="0">
                <a:effectLst>
                  <a:outerShdw blurRad="38100" dist="38100" dir="2700000" algn="tl">
                    <a:srgbClr val="000000">
                      <a:alpha val="43137"/>
                    </a:srgbClr>
                  </a:outerShdw>
                </a:effectLst>
              </a:rPr>
              <a:t>＜目的＞</a:t>
            </a:r>
            <a:endParaRPr kumimoji="1" lang="ja-JP" altLang="en-US" sz="4000" b="1" dirty="0">
              <a:effectLst>
                <a:outerShdw blurRad="38100" dist="38100" dir="2700000" algn="tl">
                  <a:srgbClr val="000000">
                    <a:alpha val="43137"/>
                  </a:srgbClr>
                </a:outerShdw>
              </a:effectLst>
            </a:endParaRPr>
          </a:p>
        </p:txBody>
      </p:sp>
      <p:sp>
        <p:nvSpPr>
          <p:cNvPr id="19" name="テキスト ボックス 18"/>
          <p:cNvSpPr txBox="1"/>
          <p:nvPr/>
        </p:nvSpPr>
        <p:spPr>
          <a:xfrm>
            <a:off x="1935627" y="7561263"/>
            <a:ext cx="2863118" cy="826210"/>
          </a:xfrm>
          <a:prstGeom prst="rect">
            <a:avLst/>
          </a:prstGeom>
          <a:solidFill>
            <a:schemeClr val="bg1"/>
          </a:solidFill>
        </p:spPr>
        <p:txBody>
          <a:bodyPr wrap="square" lIns="208620" tIns="104310" rIns="208620" bIns="104310" rtlCol="0">
            <a:spAutoFit/>
          </a:bodyPr>
          <a:lstStyle/>
          <a:p>
            <a:r>
              <a:rPr lang="ja-JP" altLang="en-US" sz="4000" b="1" dirty="0" smtClean="0">
                <a:effectLst>
                  <a:outerShdw blurRad="38100" dist="38100" dir="2700000" algn="tl">
                    <a:srgbClr val="000000">
                      <a:alpha val="43137"/>
                    </a:srgbClr>
                  </a:outerShdw>
                </a:effectLst>
              </a:rPr>
              <a:t>＜方法＞</a:t>
            </a:r>
            <a:endParaRPr kumimoji="1" lang="ja-JP" altLang="en-US" sz="4000" b="1" dirty="0">
              <a:effectLst>
                <a:outerShdw blurRad="38100" dist="38100" dir="2700000" algn="tl">
                  <a:srgbClr val="000000">
                    <a:alpha val="43137"/>
                  </a:srgbClr>
                </a:outerShdw>
              </a:effectLst>
            </a:endParaRPr>
          </a:p>
        </p:txBody>
      </p:sp>
      <p:sp>
        <p:nvSpPr>
          <p:cNvPr id="26" name="右矢印 25"/>
          <p:cNvSpPr/>
          <p:nvPr/>
        </p:nvSpPr>
        <p:spPr>
          <a:xfrm rot="5400000">
            <a:off x="6619072" y="4029503"/>
            <a:ext cx="2222983" cy="3252693"/>
          </a:xfrm>
          <a:prstGeom prst="rightArrow">
            <a:avLst>
              <a:gd name="adj1" fmla="val 44869"/>
              <a:gd name="adj2" fmla="val 50000"/>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208620" tIns="104310" rIns="208620" bIns="104310" rtlCol="0" anchor="ctr">
            <a:spAutoFit/>
          </a:bodyPr>
          <a:lstStyle/>
          <a:p>
            <a:pPr algn="ctr"/>
            <a:endParaRPr lang="ja-JP" altLang="en-US"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テキスト ボックス 1"/>
          <p:cNvSpPr txBox="1"/>
          <p:nvPr/>
        </p:nvSpPr>
        <p:spPr>
          <a:xfrm>
            <a:off x="1767207" y="2321380"/>
            <a:ext cx="12215631" cy="1195542"/>
          </a:xfrm>
          <a:prstGeom prst="rect">
            <a:avLst/>
          </a:prstGeom>
          <a:noFill/>
        </p:spPr>
        <p:txBody>
          <a:bodyPr wrap="square" lIns="208620" tIns="104310" rIns="208620" bIns="104310" rtlCol="0">
            <a:spAutoFit/>
          </a:bodyPr>
          <a:lstStyle/>
          <a:p>
            <a:r>
              <a:rPr lang="ja-JP" altLang="en-US" sz="6400" b="1" dirty="0"/>
              <a:t>地球の重さを測ってみたい！</a:t>
            </a:r>
            <a:endParaRPr lang="ja-JP" altLang="en-US" sz="6400" b="1" dirty="0"/>
          </a:p>
        </p:txBody>
      </p:sp>
      <mc:AlternateContent xmlns:mc="http://schemas.openxmlformats.org/markup-compatibility/2006">
        <mc:Choice xmlns:a14="http://schemas.microsoft.com/office/drawing/2010/main" Requires="a14">
          <p:sp>
            <p:nvSpPr>
              <p:cNvPr id="4" name="テキスト ボックス 3"/>
              <p:cNvSpPr txBox="1"/>
              <p:nvPr/>
            </p:nvSpPr>
            <p:spPr>
              <a:xfrm>
                <a:off x="3367186" y="9731300"/>
                <a:ext cx="2997789" cy="1041654"/>
              </a:xfrm>
              <a:prstGeom prst="rect">
                <a:avLst/>
              </a:prstGeom>
              <a:noFill/>
            </p:spPr>
            <p:txBody>
              <a:bodyPr wrap="none" lIns="208620" tIns="104310" rIns="208620" bIns="104310" rtlCol="0">
                <a:spAutoFit/>
              </a:bodyPr>
              <a:lstStyle/>
              <a:p>
                <a:pPr/>
                <a14:m>
                  <m:oMathPara xmlns:m="http://schemas.openxmlformats.org/officeDocument/2006/math">
                    <m:oMathParaPr>
                      <m:jc m:val="centerGroup"/>
                    </m:oMathParaPr>
                    <m:oMath xmlns:m="http://schemas.openxmlformats.org/officeDocument/2006/math">
                      <m:r>
                        <a:rPr kumimoji="1" lang="en-US" altLang="ja-JP" sz="5400" b="0" i="1" smtClean="0">
                          <a:latin typeface="Cambria Math"/>
                        </a:rPr>
                        <m:t>𝐹</m:t>
                      </m:r>
                      <m:r>
                        <a:rPr kumimoji="1" lang="en-US" altLang="ja-JP" sz="5400" b="0" i="1" smtClean="0">
                          <a:latin typeface="Cambria Math"/>
                        </a:rPr>
                        <m:t>=</m:t>
                      </m:r>
                      <m:r>
                        <a:rPr kumimoji="1" lang="en-US" altLang="ja-JP" sz="5400" b="0" i="1" smtClean="0">
                          <a:latin typeface="Cambria Math"/>
                        </a:rPr>
                        <m:t>𝑚𝑔</m:t>
                      </m:r>
                    </m:oMath>
                  </m:oMathPara>
                </a14:m>
                <a:endParaRPr kumimoji="1" lang="ja-JP" altLang="en-US" sz="5400"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3367186" y="9731300"/>
                <a:ext cx="2997789" cy="1041654"/>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0" name="テキスト ボックス 49"/>
              <p:cNvSpPr txBox="1"/>
              <p:nvPr/>
            </p:nvSpPr>
            <p:spPr>
              <a:xfrm>
                <a:off x="2702617" y="12089241"/>
                <a:ext cx="3746391" cy="1761018"/>
              </a:xfrm>
              <a:prstGeom prst="rect">
                <a:avLst/>
              </a:prstGeom>
              <a:noFill/>
            </p:spPr>
            <p:txBody>
              <a:bodyPr wrap="none" lIns="208620" tIns="104310" rIns="208620" bIns="104310" rtlCol="0">
                <a:spAutoFit/>
              </a:bodyPr>
              <a:lstStyle/>
              <a:p>
                <a:pPr/>
                <a14:m>
                  <m:oMathPara xmlns:m="http://schemas.openxmlformats.org/officeDocument/2006/math">
                    <m:oMathParaPr>
                      <m:jc m:val="centerGroup"/>
                    </m:oMathParaPr>
                    <m:oMath xmlns:m="http://schemas.openxmlformats.org/officeDocument/2006/math">
                      <m:r>
                        <a:rPr kumimoji="1" lang="en-US" altLang="ja-JP" sz="5400" b="0" i="1" smtClean="0">
                          <a:latin typeface="Cambria Math"/>
                        </a:rPr>
                        <m:t>𝐹</m:t>
                      </m:r>
                      <m:r>
                        <a:rPr kumimoji="1" lang="en-US" altLang="ja-JP" sz="5400" b="0" i="1" smtClean="0">
                          <a:latin typeface="Cambria Math"/>
                        </a:rPr>
                        <m:t>=</m:t>
                      </m:r>
                      <m:r>
                        <a:rPr kumimoji="1" lang="en-US" altLang="ja-JP" sz="5400" b="0" i="1" smtClean="0">
                          <a:latin typeface="Cambria Math"/>
                        </a:rPr>
                        <m:t>𝐺</m:t>
                      </m:r>
                      <m:f>
                        <m:fPr>
                          <m:ctrlPr>
                            <a:rPr kumimoji="1" lang="en-US" altLang="ja-JP" sz="5400" b="0" i="1" smtClean="0">
                              <a:latin typeface="Cambria Math"/>
                            </a:rPr>
                          </m:ctrlPr>
                        </m:fPr>
                        <m:num>
                          <m:r>
                            <a:rPr kumimoji="1" lang="en-US" altLang="ja-JP" sz="5400" b="0" i="1" smtClean="0">
                              <a:latin typeface="Cambria Math"/>
                            </a:rPr>
                            <m:t>𝑀𝑚</m:t>
                          </m:r>
                        </m:num>
                        <m:den>
                          <m:sSup>
                            <m:sSupPr>
                              <m:ctrlPr>
                                <a:rPr kumimoji="1" lang="en-US" altLang="ja-JP" sz="5400" b="0" i="1" smtClean="0">
                                  <a:latin typeface="Cambria Math"/>
                                </a:rPr>
                              </m:ctrlPr>
                            </m:sSupPr>
                            <m:e>
                              <m:r>
                                <a:rPr kumimoji="1" lang="en-US" altLang="ja-JP" sz="5400" b="0" i="1" smtClean="0">
                                  <a:latin typeface="Cambria Math"/>
                                </a:rPr>
                                <m:t>𝑟</m:t>
                              </m:r>
                            </m:e>
                            <m:sup>
                              <m:r>
                                <a:rPr kumimoji="1" lang="en-US" altLang="ja-JP" sz="5400" b="0" i="1" smtClean="0">
                                  <a:latin typeface="Cambria Math"/>
                                </a:rPr>
                                <m:t>2</m:t>
                              </m:r>
                            </m:sup>
                          </m:sSup>
                        </m:den>
                      </m:f>
                    </m:oMath>
                  </m:oMathPara>
                </a14:m>
                <a:endParaRPr kumimoji="1" lang="ja-JP" altLang="en-US" sz="5400" dirty="0"/>
              </a:p>
            </p:txBody>
          </p:sp>
        </mc:Choice>
        <mc:Fallback>
          <p:sp>
            <p:nvSpPr>
              <p:cNvPr id="50" name="テキスト ボックス 49"/>
              <p:cNvSpPr txBox="1">
                <a:spLocks noRot="1" noChangeAspect="1" noMove="1" noResize="1" noEditPoints="1" noAdjustHandles="1" noChangeArrowheads="1" noChangeShapeType="1" noTextEdit="1"/>
              </p:cNvSpPr>
              <p:nvPr/>
            </p:nvSpPr>
            <p:spPr>
              <a:xfrm>
                <a:off x="2702617" y="12089241"/>
                <a:ext cx="3746391" cy="1761018"/>
              </a:xfrm>
              <a:prstGeom prst="rect">
                <a:avLst/>
              </a:prstGeom>
              <a:blipFill rotWithShape="1">
                <a:blip r:embed="rId3"/>
                <a:stretch>
                  <a:fillRect/>
                </a:stretch>
              </a:blipFill>
            </p:spPr>
            <p:txBody>
              <a:bodyPr/>
              <a:lstStyle/>
              <a:p>
                <a:r>
                  <a:rPr lang="ja-JP" altLang="en-US">
                    <a:noFill/>
                  </a:rPr>
                  <a:t> </a:t>
                </a:r>
              </a:p>
            </p:txBody>
          </p:sp>
        </mc:Fallback>
      </mc:AlternateContent>
      <p:sp>
        <p:nvSpPr>
          <p:cNvPr id="5" name="テキスト ボックス 4"/>
          <p:cNvSpPr txBox="1"/>
          <p:nvPr/>
        </p:nvSpPr>
        <p:spPr>
          <a:xfrm>
            <a:off x="2979548" y="8792959"/>
            <a:ext cx="3469976" cy="703100"/>
          </a:xfrm>
          <a:prstGeom prst="rect">
            <a:avLst/>
          </a:prstGeom>
          <a:noFill/>
        </p:spPr>
        <p:txBody>
          <a:bodyPr wrap="square" lIns="208620" tIns="104310" rIns="208620" bIns="104310" rtlCol="0">
            <a:spAutoFit/>
          </a:bodyPr>
          <a:lstStyle/>
          <a:p>
            <a:r>
              <a:rPr lang="ja-JP" altLang="en-US" sz="3200" b="1" dirty="0" smtClean="0"/>
              <a:t>運動方程式</a:t>
            </a:r>
            <a:endParaRPr kumimoji="1" lang="ja-JP" altLang="en-US" sz="3200" b="1" dirty="0"/>
          </a:p>
        </p:txBody>
      </p:sp>
      <p:sp>
        <p:nvSpPr>
          <p:cNvPr id="52" name="テキスト ボックス 51"/>
          <p:cNvSpPr txBox="1"/>
          <p:nvPr/>
        </p:nvSpPr>
        <p:spPr>
          <a:xfrm>
            <a:off x="2498427" y="11626968"/>
            <a:ext cx="4600637" cy="703100"/>
          </a:xfrm>
          <a:prstGeom prst="rect">
            <a:avLst/>
          </a:prstGeom>
          <a:noFill/>
        </p:spPr>
        <p:txBody>
          <a:bodyPr wrap="square" lIns="208620" tIns="104310" rIns="208620" bIns="104310" rtlCol="0">
            <a:spAutoFit/>
          </a:bodyPr>
          <a:lstStyle/>
          <a:p>
            <a:r>
              <a:rPr lang="ja-JP" altLang="en-US" sz="3200" b="1" dirty="0" smtClean="0"/>
              <a:t>万有引力の公式</a:t>
            </a:r>
            <a:endParaRPr kumimoji="1" lang="ja-JP" altLang="en-US" sz="3200" b="1" dirty="0"/>
          </a:p>
        </p:txBody>
      </p:sp>
      <p:sp>
        <p:nvSpPr>
          <p:cNvPr id="7" name="右矢印 6"/>
          <p:cNvSpPr/>
          <p:nvPr/>
        </p:nvSpPr>
        <p:spPr>
          <a:xfrm>
            <a:off x="8935830" y="10772954"/>
            <a:ext cx="3536793" cy="5262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208620" tIns="104310" rIns="208620" bIns="104310"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mc:AlternateContent xmlns:mc="http://schemas.openxmlformats.org/markup-compatibility/2006" xmlns:a14="http://schemas.microsoft.com/office/drawing/2010/main">
        <mc:Choice Requires="a14">
          <p:sp>
            <p:nvSpPr>
              <p:cNvPr id="53" name="テキスト ボックス 52"/>
              <p:cNvSpPr txBox="1"/>
              <p:nvPr/>
            </p:nvSpPr>
            <p:spPr>
              <a:xfrm>
                <a:off x="13982839" y="9593768"/>
                <a:ext cx="3261772" cy="1964086"/>
              </a:xfrm>
              <a:prstGeom prst="rect">
                <a:avLst/>
              </a:prstGeom>
              <a:noFill/>
            </p:spPr>
            <p:txBody>
              <a:bodyPr wrap="none" lIns="208620" tIns="104310" rIns="208620" bIns="104310" rtlCol="0">
                <a:spAutoFit/>
              </a:bodyPr>
              <a:lstStyle/>
              <a:p>
                <a:r>
                  <a:rPr lang="en-US" altLang="ja-JP" sz="7300" dirty="0"/>
                  <a:t>M</a:t>
                </a:r>
                <a14:m>
                  <m:oMath xmlns:m="http://schemas.openxmlformats.org/officeDocument/2006/math">
                    <m:r>
                      <a:rPr lang="en-US" altLang="ja-JP" sz="7300" i="1">
                        <a:latin typeface="Cambria Math"/>
                      </a:rPr>
                      <m:t>=</m:t>
                    </m:r>
                    <m:f>
                      <m:fPr>
                        <m:ctrlPr>
                          <a:rPr lang="en-US" altLang="ja-JP" sz="7300" i="1">
                            <a:latin typeface="Cambria Math"/>
                          </a:rPr>
                        </m:ctrlPr>
                      </m:fPr>
                      <m:num>
                        <m:r>
                          <a:rPr lang="en-US" altLang="ja-JP" sz="7300" i="1">
                            <a:solidFill>
                              <a:srgbClr val="00B050"/>
                            </a:solidFill>
                            <a:latin typeface="Cambria Math"/>
                          </a:rPr>
                          <m:t>𝑔</m:t>
                        </m:r>
                        <m:sSup>
                          <m:sSupPr>
                            <m:ctrlPr>
                              <a:rPr lang="en-US" altLang="ja-JP" sz="7300" i="1">
                                <a:solidFill>
                                  <a:schemeClr val="bg2">
                                    <a:lumMod val="50000"/>
                                  </a:schemeClr>
                                </a:solidFill>
                                <a:latin typeface="Cambria Math"/>
                              </a:rPr>
                            </m:ctrlPr>
                          </m:sSupPr>
                          <m:e>
                            <m:r>
                              <a:rPr lang="en-US" altLang="ja-JP" sz="7300" i="1">
                                <a:solidFill>
                                  <a:schemeClr val="bg2">
                                    <a:lumMod val="50000"/>
                                  </a:schemeClr>
                                </a:solidFill>
                                <a:latin typeface="Cambria Math"/>
                              </a:rPr>
                              <m:t>𝑟</m:t>
                            </m:r>
                          </m:e>
                          <m:sup>
                            <m:r>
                              <a:rPr lang="en-US" altLang="ja-JP" sz="7300" i="1">
                                <a:solidFill>
                                  <a:schemeClr val="bg2">
                                    <a:lumMod val="50000"/>
                                  </a:schemeClr>
                                </a:solidFill>
                                <a:latin typeface="Cambria Math"/>
                              </a:rPr>
                              <m:t>2</m:t>
                            </m:r>
                          </m:sup>
                        </m:sSup>
                      </m:num>
                      <m:den>
                        <m:r>
                          <a:rPr lang="en-US" altLang="ja-JP" sz="7300" i="1">
                            <a:solidFill>
                              <a:schemeClr val="accent5"/>
                            </a:solidFill>
                            <a:latin typeface="Cambria Math"/>
                          </a:rPr>
                          <m:t>𝐺</m:t>
                        </m:r>
                      </m:den>
                    </m:f>
                  </m:oMath>
                </a14:m>
                <a:endParaRPr lang="ja-JP" altLang="en-US" sz="7300"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5978411" y="4350732"/>
                <a:ext cx="1429750" cy="861005"/>
              </a:xfrm>
              <a:prstGeom prst="rect">
                <a:avLst/>
              </a:prstGeom>
              <a:blipFill rotWithShape="1">
                <a:blip r:embed="rId4"/>
                <a:stretch>
                  <a:fillRect l="-11111" b="-9220"/>
                </a:stretch>
              </a:blipFill>
            </p:spPr>
            <p:txBody>
              <a:bodyPr/>
              <a:lstStyle/>
              <a:p>
                <a:r>
                  <a:rPr lang="ja-JP" altLang="en-US">
                    <a:noFill/>
                  </a:rPr>
                  <a:t> </a:t>
                </a:r>
              </a:p>
            </p:txBody>
          </p:sp>
        </mc:Fallback>
      </mc:AlternateContent>
      <p:sp>
        <p:nvSpPr>
          <p:cNvPr id="54" name="テキスト ボックス 53"/>
          <p:cNvSpPr txBox="1"/>
          <p:nvPr/>
        </p:nvSpPr>
        <p:spPr>
          <a:xfrm>
            <a:off x="12853640" y="12330068"/>
            <a:ext cx="7042500" cy="1687985"/>
          </a:xfrm>
          <a:prstGeom prst="rect">
            <a:avLst/>
          </a:prstGeom>
          <a:noFill/>
        </p:spPr>
        <p:txBody>
          <a:bodyPr wrap="square" lIns="208620" tIns="104310" rIns="208620" bIns="104310" rtlCol="0">
            <a:spAutoFit/>
          </a:bodyPr>
          <a:lstStyle/>
          <a:p>
            <a:r>
              <a:rPr lang="en-US" altLang="ja-JP" sz="4800" b="1" dirty="0" smtClean="0"/>
              <a:t>3</a:t>
            </a:r>
            <a:r>
              <a:rPr lang="ja-JP" altLang="en-US" sz="4800" b="1" dirty="0" err="1" smtClean="0"/>
              <a:t>つの</a:t>
            </a:r>
            <a:r>
              <a:rPr lang="ja-JP" altLang="en-US" sz="4800" b="1" dirty="0" smtClean="0"/>
              <a:t>変数（</a:t>
            </a:r>
            <a:r>
              <a:rPr lang="en-US" altLang="ja-JP" sz="4800" b="1" dirty="0" err="1" smtClean="0">
                <a:solidFill>
                  <a:srgbClr val="00B050"/>
                </a:solidFill>
              </a:rPr>
              <a:t>g</a:t>
            </a:r>
            <a:r>
              <a:rPr lang="en-US" altLang="ja-JP" sz="4800" b="1" dirty="0" err="1" smtClean="0"/>
              <a:t>,</a:t>
            </a:r>
            <a:r>
              <a:rPr lang="en-US" altLang="ja-JP" sz="4800" b="1" dirty="0" err="1" smtClean="0">
                <a:solidFill>
                  <a:schemeClr val="bg2">
                    <a:lumMod val="50000"/>
                  </a:schemeClr>
                </a:solidFill>
              </a:rPr>
              <a:t>r</a:t>
            </a:r>
            <a:r>
              <a:rPr lang="en-US" altLang="ja-JP" sz="4800" b="1" dirty="0" err="1" smtClean="0"/>
              <a:t>,</a:t>
            </a:r>
            <a:r>
              <a:rPr lang="en-US" altLang="ja-JP" sz="4800" b="1" dirty="0" err="1" smtClean="0">
                <a:solidFill>
                  <a:schemeClr val="accent5"/>
                </a:solidFill>
              </a:rPr>
              <a:t>G</a:t>
            </a:r>
            <a:r>
              <a:rPr lang="ja-JP" altLang="en-US" sz="4800" b="1" dirty="0" smtClean="0"/>
              <a:t>）</a:t>
            </a:r>
            <a:r>
              <a:rPr lang="ja-JP" altLang="en-US" sz="4800" b="1" dirty="0" smtClean="0"/>
              <a:t>が</a:t>
            </a:r>
            <a:endParaRPr lang="en-US" altLang="ja-JP" sz="4800" b="1" dirty="0" smtClean="0"/>
          </a:p>
          <a:p>
            <a:r>
              <a:rPr lang="ja-JP" altLang="en-US" sz="4800" b="1" dirty="0" smtClean="0"/>
              <a:t>わかれば計算</a:t>
            </a:r>
            <a:r>
              <a:rPr lang="ja-JP" altLang="en-US" sz="4800" b="1" dirty="0" smtClean="0"/>
              <a:t>できる！</a:t>
            </a:r>
            <a:endParaRPr lang="en-US" altLang="ja-JP" sz="4800" b="1" dirty="0" smtClean="0"/>
          </a:p>
        </p:txBody>
      </p:sp>
      <p:sp>
        <p:nvSpPr>
          <p:cNvPr id="24" name="AutoShape 2" descr="data:image/jpeg;base64,/9j/4AAQSkZJRgABAQAAAQABAAD/2wCEAAkGBhISERUUEhQUFBUUFxcUFRcXFBQUFBUUFxUVFRQUFBYXGyceFxkjGRQVHy8gIycpLCwsFh8xNTAqNSYrLCkBCQoKDgwOGg8PGiolHSUsLCosLCwpKSwqKSwpKSksKSwsLCkpLCksLSksKSwsLCksKSkpLCwpLCwsKSwsKSwsLP/AABEIASwAqAMBIgACEQEDEQH/xAAcAAEAAgMBAQEAAAAAAAAAAAAFBAYAAwcBAgj/xABDEAABAwMCBAMEBwcCBAcBAAABAgMRAAQhEjEFQVFhBiJxEzKBkQdCUqGx0fAUI2JykqLSgsEXc9PxFjNDY6Oy4ST/xAAbAQACAwEBAQAAAAAAAAAAAAADBAECBQYAB//EAC8RAAICAQMCBgECBgMAAAAAAAABAgMRBBIhMUEFEyJRYXGRgaEjscHR8PEGFTL/2gAMAwEAAhEDEQA/AKtbHUK3tpzR9muDSwTzFdLEXJ1rStpQ9oc0xb70zEqxdhIip7CO1QbSmrG1mg3SUSUJcKbpS4u2mU6nVJQO+57Abmq5f8dDA0tQpexO6Unp/Erty59KHRdKlTi0Faz9ZWlSoj3Rq8qe4ArAusTkNV0ykuB9zx22Z9m0spGy1JVpUeWkJBUQeuBQPEfH91P7tKUD7Smyn4QoyT6VFcvyTKoB/Pl3wdzRXF75KwUqJPIcx8u1WqrcnjaMPTbY5bG2vGN3glwHrCG/uBgfAmkGvHToUBLS5+2ktKjpvE5jAqkcOXoUCZU3ucgHG4Jx5o2O23M1OveKs8pO3IExzE7AY77c96NPTyTxjP6AtsGs5wdBt/FzSx+8Qpr+KNbf9SRI+IFbH2kqGpJCgcggggjsRXIhxZaCfYpCB5RKpWuOhKjseYFe8I8VPWypbPlJJU2SShWc4+qY51eOnnDlC7wdEu2Y5UY8mkuFccZvWypvCx77Z95Pfuk8j+FQ75vTT9FmeAckA32TRN7gRSz/ADNEPiTTciqIJTAo97JpC7Vyo580vIsiG+ayvl2soDJNrVLWDk4NFpRFS2DBo0SBhtEUrZmaOtzqTNIWW9MRKssHC2ZIpTiV8Gk6QoJURKlfZSdo/iPbl3IqPaLSy2p1WyRP5ffVBveJOPlS3CUoUo+qlfZT15CeUZ6VnanNjwgsMJ8jN1xxpBKRKtxA7yYkYo93jb7nuSlKR9XYDl6dK28F4U4qUpZyEalKMatGrzKShUbggJA+Z5TlBJcCVJIZSJSkKBKkj3fNPM8x23iqUUVxfTLDyuljC4BUsrMkknvM7iR+G1S2bDUB5eudWVchjsSNus0teWCJSW0qSlUzq6zvEYwR8Qr4qXvDklLRB0hSJ2AyMe6O3PbG29aLshFIDlvqV1q30g5gHpj7+fp3HWKjXbcpCRnrgD0iM/OrA/ZhIKepkGBt6nI9O46RWt7hBCQdOoOCEESIWDBBG/8A3q6nDqzzm8YRUnLYiDt0P5fdUNxqDPere5bIRBW2FEjYqIzJBnSQR6epNSuFfsi0utrSEpPmQhR1ELiEkOjSrckaegG2ZFdLCyk2iiBL94IDVzarAczqgAQZGpK0gCUnUAUntBja22vEUXjAcQIV7ridyhYiR3GZB5g8qoN3Z6USFHSokFIOuABkrIgb7fccVv8AC3EzbXWlZBbcIbWQQU8tCweeVDP8SqSUdrymSL8TRpxRLogVZuN2nmNVi8Oa0FLcslA17nRz9T7hVQlChSJIqk1lY8qvaAySUlvFbG0xWq0dnBqaG6NEgl2DkGrBYMyoVW2RVq8PeaAaM3iJBM8SvBLKEGIMrUDqGqAdCPLnJH3biaplwhbgDioSlMISAPKN4QgJlKUjvEydzNOeL+Ig3SW9JOgJ+sQNXlXJjI2A9J9a+3bZtbAduLhxa1OLAkktHSc6QkEgQocu2BSCe2SbJTDeGurbGpClJKzBAMBSUkHPUSI3qyN3zz6ZxIIBKUpTgARJGVen48gba694IKoWAlRUZJGrUQI5SNj07mmLNagnTsDEiOe4322Hyp/y1jdhZJQlZ61lKVKVH1QZKYOdUYkbH4Ukm1UkzmANIMfxbHvvjInFQ7AEEEYIjbfEU17UrABAEdBFIXNqXHQug5bIIgjnIj6ozIA6bYqI7a4MYA79xgd5p0sVEuGsV6FnseZV7m3om6ZqzXyZ/WT69TQd23WtVLcgbDbe5KAsKktrgKAInBkETnr2z8ah8b4QG0IWiS26nUOZSQYhR9D+PStt0P1/3rL/AI4VspaUkQlIT5cGU+6efY8pzSN8GpZj+pKLZb3Xt7Ntw+8U6Vbe8nyn5xPxqr3ogml/B6//AOZ5skH2bnLbzJG3USDn0onig81epfVEMJdFRXzFTncUe7VpHiG5WV9O1lAZJtS0U+lJ2jk1GayM1sS3pPajRIEktVYfDxhQoG0XNO8H8qhRJL0sgG8aqAunMZJBnaPuk8q029yshvVpc0rJCTJOYlKo5Ep23+FPeKOGNF3W5MKKR5feHkJ2jMlMZ60Txrh37M7oTGnKkmZJTz35QRA7d6VhKLaiyy4JaeJrWsLVpkEYSkJGDIGMxPWelNtcRLmkKCQBgkDzEYkySexjbFaeG37fsw2+ygKiUuBMlcJ5nGdPeDE1pFwmcJCfSc5OckwYpqGLFjbjB7oWG1bjvEfLr6cviKVZUKF4ZfpSMpzO426ZSRnntG9WOxYaeTKVQrmASY+ByB+pNZ97cX6k8e4TqeFWKhXKqXVwrGFE79MnPyzQPEELRhQI/D4H9bUKmUZPCIYZeGibhnUPLlWZT2jBSef1pHpU67eoe7WRBB3yCJ3B5HqIBwedbVcXjgGwq9TzGR1+E/hRl1phIG8HUcnmeUbAAdZmmuKHWhLo5kpd5AODIV/qSfmlVAOiTAzOfTb7/wA6FOW7lkos3gL3Lnp+7A/vrRxNOTU/wUyBbPL+0sAd9CR/uqjuJqlRoNXVkSCHzNQnanPCoq0xvV5HkQ1o61lfFy7WUAkQbTUxg9ag27vI0g2maNEg3Ia05G1PcJdkiibc1Ot0FJkbUdLKKlj4w9oaS5kgFKVABJ+ukgwoEbav1kHeOmCtbFwgD2Cmkwo6oRrJPLO0fd3pmyCXmlIV9YfI8j84qKpSPYNML8pt3GxBGsavaEZBxBScT+Izk25rnkv3AWLxkyhxd0QCAFkpWkgGQS0YUBn7Uwd81NuuFLbhSYWhQ1JWnKVJiZjkRIBG43rUnhZcXdpQAVtLP7uPMpkyZTAyYMd5jpTng2z1MPJcXMn3MymElCjB5FJg8sCjR1Plrcn9osyHwpOpQwoJj3gMgASTPMRJxOD3Bq0WXh5wLCg4NG8gnUR2jGfXEjeg7d4stJOkqBCA5CfMVEEQoYMe7t0xvqCbl8paUhpIUkpGkArbyBM+UiEhJ+/51usnY8x4R4fu+KNsJAUqT0xqPUxI+6qdxniBUrUSCFbaVSMY29PxOaiXbqCVbhacqSCVEmYMq2ntvminVmYAyPe2MdZIwAMfOjaXSxg9zfJDZMS5qKQMFStAMwCTEEk4Efl1r74vwW4UQ2hKlBCdROgISmR9s4Jx3zvRDtzoIUQFJBBwZEwCUT1E5Hevi+8VvLUiSYREpCiAoAydUnmIBmfd9ZYt3ppwx+pBOZ4aS3dIIHmKY5QpPnSdPIkE433FUi4lBPIjcfr0q7cY8Zj2IKEgOGCdjkCT8OUHMGKH8OWBvLlK1gaGgFuGMKIJ0J+MfKaQrnPlyR4stta/s9m02cK06lfzKyR8NvhVavDk1ZuOXMk1WLlQFPVxxEhkB0AUZcOTU18k1GU1FRI8QVNVlbXlVlAJJLKgamsAjajmVA74NIMEjuKNEgUtiDSVuIom3g0tar60zEqxjh6ykgjapfH+CC5b1onWBB04URyKf4hAxziJBzUK2EU1YOlOR8RSmphnkmJWeHXj6VpccCHYhCnUf+akCQHNJhSt8pyY1DANSHLe9Rc62QApeFD6ioEeVXMHSkmYIOnpVjv+BBz96zAXupJMIXtk/ZV35/E1AY8SezdLLyFIV9XUPe7A8yPwyJrIlKSeUi/QkK4X7RJ9t+6jBKVDSoAAArHu8hBAnsDtu4jwla0htgjScOLUtRc0nmD9fecnO3cbl3AKZwIjoQMgzBEfIc6Ra0AHJIPKZHr+jS6tmmSE/wDhpCUbgE+8TKpJic78hsfuwSbvh6mW5bQtCRAVPstbhM++pRICJJERuo4AGbabhAMwJ6wJxMZ35n5nrWl/iCY/Pb0okdRPu8lTnquBrcSjUsgEHyESURpBCdIiCNOe8cjX0bRpvy+zG3vEHfnJPfkOm5qyOXLbYOkBA25zA2GeQgQNhFVdbL948Rb6lJBAKiNLTfUqXGT2Hy50x5s59XhHmV53hCnXghrzqWfKnaMyScwEjrXQLPhyLRgNIMndavtLO59NgO1S+EeH27NBCPM4oedwjzK5wB9VM8vnNQeIqUZApylOb5PPgE4i/k0I8gmmbi2jei7pyK0WUIDoAo+4dqU+omoa2etAkWRBdUaytzhAryl2Sb2HAanMojY1Aa0mprLfQ0eJAiweojuKVtVH1FFW6ldJpWySCcSDTESrGLPt8qbs0E7Yo+zYCfeIGJ56iOZAG8frO6zTLkmfIiRB3UoEgBISkylRz1JmMRWZqtZCL2rqGhTJrPYRtQQZHxH5VMuOHNPpAdQlaeU7pP8ACRkH0qFaCPjnfVp+PP8AXqV2Efr/AHFZ9ks8nunADceDlD/yXlAcg4NX94g/OahK4NfIEBKF+iwPuUBV2TXtA3sttRRF8Nvz/wCl/wDI1/lXwnwxfL3LTQ5yorPrgRPxq/VlT5jXRHtqKdb+Amhm4cW/1SfI2T3CTJ9CqO1JuBLaQlAShIwAkBIA6AClbo4oW8HX5Uer1Pkow64eUTIAUOklJ3yRG59TUVtwKwVadJGqUEmfeKSAQQNupPWt6pJxXNeOeI3lXrvsXdLaDoEDCtACVEmcyqR0gCr30WN/wpYft2DV2wS/iLgvt5YpUYJ2EqUkakjmO4mNjt3EE1jivBijJr78OeK1BwIWTKjykgk9t5mBz5REU9fFLgXoSCnBI0wUqglRAGdMDpzPrVadVdVPZai8qoTjvrZz24WBgCoDqVHtTfEEAExRTy62W8oTIK7Yc815X085WUEkktMipbVvUNm4qazcCjRIZOYaNWHg7R3IBA3k6RHOSMgd/wAN6Bt7gU3Z3YgAGP8AbYgxsee/ryqbt3ltRWWTDG7kS4pxBLbSHFkeUhQSCkpglJjacwOfIGMTUW1+kkKWhBa8moSoKjkUzBEQCZ+FA+PeHq/Z23WiShpQLqcEkGEpWIAwNv8AV61G8H+GHrxOqQ22PrHzE7nypET/ADbdJrn6qY1Ny1D9Q7dY7FspXB15GD+B/wD2lrVVAcA4cphpLLjhWUzoVBEoxCYM5TtHQjrh5loERO+D3nHKrzkpLKFcNPk2vXzaPfWhH8ykp/E15b8Racn2biFxvpWlUdzBxX5u+mHwAqwuA81rVbvk6SVFRbc3LalGSRGUknYHpQngLxYu0uUGSUlQG5BBO4B5BW3rB5ZWCH6S8a+MUcNZbecQVNqeS0uPeQlQUdYHOCkY6U3ZXyHkJcbUFoWApKgZBBrjX05+JkO8PtUJIJec9qO7aEEao5ZWARyKVDlSX0A8ScVaKQoylKlJA+AII+GoH0T0NePHUbj9T/tQ90ieXxP5U0+YFEXRiSTgAk45ASaZpeOQbWXgH4myPZqSVEFwFCdJKVCQdRSRsQmTv061Vb76LmUtlbK1IWlJVCvMkxykAK3xz32q6W4Speo5UQYG+lM7fEj4mpz9vsnmSJ+cAfPPwFJz1U52boPgeVMYx2yXLOVeHLAsuul1MLaASAYJSpWdQP8ALMH+LFbrviqpmTORPODvTniC4SSY+sZPedp64gfAVVrhYrpqYboJyM1+l+kOuniaPepB9wdKhOuirSPEFxJrK+nXqygkklpKetTGQmoLSk1NZe6UaJAlbx0NKW3p99EW61GlLVsnnTESrGW2EOtracHkcSUKhUHScGDyNJeHm/ZK0g4TLSuUhJhCv6f9ulG2TUGkX3dCgv6qgEq7KHun/bvEbxOF41TmKsj1Q/oJpScX3LM7cISBr90qAnaCfKlU8skCe9bH+KMstqcfcCUoOkrJiZjSRG5II25g9KrVxfhxpKSQUqUkGeWZAV8R+Vcc+kjiN5cvK/cPtWrZhtJbcSkwNPtVyI1K+4Y71i0XZ4D6mjbydg8T8WseJWb9uHQrUglGoaVBxIKm1oKo1QoD1BInNfmP7v8AatzN2ts+RRT2nHxBxStvwtBsXX1AlxTzbbYGwSdSlk9SSAAB0PxaFEg/iHEXHikrJOlOlI5JEyYHKSST3VXY/oK8S2rY/ZlLIeWdSQUwk+XKQrmoSTHQesGD6M0DhTgQnXcFIdU4ZjUga/YtAb4CgVdcDmaoabJdqbW6bO6UPyAToUl1aIPqWlGO56GKqSfQs4tdT9aXAnnQPGlHSWgfO4CP5U7FRH3AczPSuXcP+li7u1EBbdqhIHmSlTtw6SQAlpC16ATP1sDvtXR+DJJBW6pRIGVOFJUAJHmKUpTgDkAMn4+tscYYXctRWnJt9EabVn9ndySorQlUnJgFQMct4Md62ucbMkojciTnIwo/An54rx5ZeUVJ5gBPZIwj4mZjvUPiTaWwUoEiY+CfL+IJ/wBRPM0HQ6fz7dq/8oc1FqhDLXLK9xW6JOCMYoO4dNKXjST1FE3Nv0NdpjasIxCE8+elQXrntUp9tYo95w86BIsjU7cDtXtaHXe1eUEkn27FIsN1DaVUxmTRokCLFJ2poy3TSlrTESrFLYdaZtF4g5BwQcyDuDPKhbdfSlrMfP7qDqFlcko13HDkocKRIQ8iQN9JBMwe2CPhWy1uTpUk6faARJBInkuAQSkjOCKncQtStoFHvtnWOpGyh8vvAoDiN62QlR2IMqT7yOc9xz+MiuI1lflW8dOx0OlmrKuepyXxfaOu3z/tAypTZQVrSkthQSECAkqImIB5nrVl4d4S9qVBi6YFsXE3DaFghCjKj7MuAakafdxPcSMmWtzrvrvM6VKyP5kAdYnSflVs8NPAFcafaN8pSNWtKVpCpyQYIxtE8szZc4y2/CA10xaz8lwRxAptQUNAOBOn2S1oCAo4lTiTpKAAMjcCAJOKx/4OtrRCVFxx1XsVpHtE6W5UkoBaZOUgqcjMmCvNWRriQSpSlqWPKEqTnUSCSgIMRkk5BHPnUDxTxNKkobK0+0ddb/dpMlLaYUoLPIAo9ST8BEZ+htfZ6dfrSf8AmSg3tmm1FqhA9zT2Kla06lHuTGekdBV+tnVrSEq8rc5kwXDJwB0k+uaoXjhZ0NuD6uSekkFM9vKB8RVv8FH2pS6SFFQgSdvrKHoBGB9qg1Od+nrecvlfuw8lGm6xduH+xbmiUNz9ZWR2SMavyHX0NVziL0nB25UzxJ48jnr+tvSgLog74Ndj4bpVRD5MTUXO2WQu5fPMUe/BqZdgjfIoy4AO1achdEZ5JG1QnV9a3uuEVGW+DvS8iyIjyUnlWV66kGsoDJJjCams1CZFS0ORtRokCLMDekLYk9hRdunmaVtEzvt0piJVitomdtuvWmbY7AUSwqlLShXEoasjFUf6Tre5tyXrdlLjC0gLggFt8qIKtG6kqSduoJxmbvaK5/Ks4/a+1s30by2oj1T5x94rA1cFJZaGaZuMuGcY4Dwj2AOrzOOErcPL+UHpn4yT0rzi1q60Tc269KkQh0RIKUnClDtB9PSamWwhJV/2iZ/XT40olMKK05Sr308wYyY5g79q5B6iVdvmdf5fR0qojOvZ0/oV9zx5dOIAW6kBPNKEp9fMUAjblXvAXlPLL0lSEgpCjPncI0hKewmfWO8aeJeBUreSpspSyrKhplSD0Qn608p2zvibVbWwHs2mWyo+62hMeXlqUomE9JPM4kzGlqvE4WVeVp4+qS5wuV8CFGglXZ5l8uI8rkgcTtUqCUqylSClQ6iNJqzfRx4YTb2ftdRWtwqCVHENAwAB3iZ3OKFZbDqtBQobACDCxInQqAFQdAMQRPcV0m3ty0y22YlKYIG0nJ/Ko8GVkZuEk1gnxSUJRjKOHn+QDdmiLrNOcQa5igbk131HKOeYVcKI3yKNuWwcik7k/KibgEZFFkeRAeXG9Qnkg7VPdWDvvUC4ajal5FkQ3SRXleuO9ayl2ST2lE1OZAT61CaVGBU+2bjJo8SCfaonJpVlVGtKqfbUxEqxa1E0va5om3NLW5gUO48hVlVM2IxmgrSn7bYd6xtR7BEco8V2rbN46lvSG/KdIwEKUkFSQOecwNtW2KisnTGlWD7p5eh/DtAPOug+KPBrLodf1KQsIKsBJSVISYUoETMAAwRgVw2x8R3IEloJkSUlC9OI39K5a/Qzsk2sfk39PrIwilzx8F0W6qfOQkdExqUegj9ffGB9QVhxTKVFKSpInQUpeCdYzqSPa7AGCOQJIpyPEy0oUopSgkYMEmCDtJJSJH4dcSWHXlgKkkCIACYE46mM8+4qaPDraJqxuK+2Tdra7oOCTf0i9eEmgq+aKAfZtp18wnX7AIgJmCE6EjXEYTk8r/fUd4DtgLBEgBwlXtNioq1K0hRG/lKanPKkVu6Vd20/roYtrWcJY+wm6E1Xr5uKfucUTeJmugoeBZlcuTFGvnpSl4mKJfMUzIhB9wjpUNTvWpzvUVBeAPrS8iyI7zYO1ZWlwkV7QCRS2bipzaqhNqqS0aNEgQYpW2xRlsKStsmmIlWLWgpFhU0a2YEVPtjVbUeQ3YinbTf0oWxpuwGJrD1IWJUPpR4wUNNsJMe1JK43KExCfQqP9sbVyvjD3smVmYJCWh6mVLPeBJq4fSFd+14gU8mwlHxjWf8A7R8K5/4kSVuISJiRjupZUo/JATXPbXdqlHsjZjirTOXuK8OtQoISQIWFg/ywBH4/Oo3hBBClIJ+qoD4SmPmkn40vwdmFN/ySPQ6/yofgj4Q/P/vOo+algVCbvlqIfGf1TZdpVRpl84/J1HwJfkOBJOHEbfxASD6wDVlvMK9ao/BnvZvIXyCx/ThP4TV64omieA27q3F9mC8Xr22qS7oHvRRD5pZ9Uih7mu0o9jFYTftTQNyIqxXNC3zVMyKoFeNRHc7VMfqC7ilpFkR3TNZXjuaygskntmp1uKgsCp7ZijRIJ7Z5UraYoq1TSCV8qYiVYmwqlLMURb01YpqLuEQhq3OPWnrYgIk4AGfTnQNqJIrd4r4oLeydVjUpJbQDzWvyj1jJ+Fc/q3tWWMVrLSOT3t0Hbp1YJIW44oE7kFSik/Ij7ulEXbK1PLUEyAAB1JABx8SRU5aSnQsbKAj1Agg99j8anttKI1EFI/uUeQA9SB8a5GGslp7fOjjJ0b0yur8qWcGnhjwlrV5ToUgg490kpInso/KqY3ewuZA1PLUPTU4Z9NvnVw4kjQEaskqlZG48p0pSe0z8utfdoAkgrQkjrA69OmBj8gavp9aqJTuUc7u35PXaV2qNecbRL9rlJVEQn4yR5R+utdCsLou26FKjVBBjqklM9ttus1zsvBawlPup8yjtndI+efgat3g+71NLR39oPRW/yI/uqng1uzUbXxu7E+K17qVJc4Pt0wSKNuxSXEBBmjXzX0enszlWEPmj7kUhd0c8aZkQgW8b50Y9Tlymh7luKWkWD3K9rHaygMkUYqUzk1DQan24o8SCeyYFSrc1ASuanM0xEqxW0p6yFB2Qptg4qt3TB5DXDRJqn/SZxbXcNsA+VoBSv+Yv8kEf1GrrwpPWuPcRui7cuLnVrcUoHqCvB9IiuS8VsxHCNPQw3Tz7ErhbrmnQMfnSq0xHM7JB5qO6j9/oCaj2boySAABy9d/WvlLhXKgDnCeycyfUlP3GuHnmc+Dq4YjHkTX4f9rZvPmCGSCkncpTl8jpKSI9D1FAIWEjSvI26ehnkCCPQiutjhfs+HKaAg+wXP8AMUKJ+8/dXHLdflAicGO6ZymOcEn4KO+K19TplVXBfH7mXptQ7JzfyT1OISjSgETuTufj1pfw9eFtaFkwMBXdBmSfgQfhVcRaJkHXKNykzqPRPQjqamW3ECSSTKc+m2w7cqz1muSnDqnkfeJxcZ91g6BxVreglKplh32jCFQQQNJnqnBM85ig7jCq+p6GxW1po4q2LhJxZBvBRLxpe5oi5FPSBohvGjrpE1OcNRXaXkWBH0xWVIum96yl2SSLYVPQqBUNgVuSqTR4kE1ikbWjWjSdmKYiVY1ZCl2MkCirSmOFplVUu4WTyPvxVxFDFk4FE6nUlCEgwonmeyQN/WOdc0CdLmcCSR6GY/Xak+N3Ljrrxd95JWiOSUJkaUjkIk9/iajtvNrSEuJynaDB7ifsmvnXiGq8y18cLg6fR6fZBc8vk+mxr8qZM7xtHcnan+DmX2EojSHW0nv5h5R2gZ67daF9mtY0phCOcY+//erf4L4NqdSQRpYIUepUZ0iOWRP+nvWVTHzLoRXXPT+49c1CmTb7HRYxXE/F1h+zXjiEp0tkhxvoEkCSM7atY+EYgV2wbVyX6UJN8mN0tJj0lRIro9bFOvkwNFJqzgEDTS0TgHmNwT1EbT2rxmNSERuR/SMn7p+dRUtTEK0SBO8fIbH9d6TtbVLQn3lqwPXoO1cvNqPfPsdJHMu2Pkb4BxbSpxtXuFUg/ZUYBPp1PatvF2oNG2z6JBIJSVgGBM58ygOeJNNcXEk12f8AxjUTnCUJdF0MDxeqMZpx79QFxcij7qpa1QYqJcV2EjEQW7UZypVwKhLNLSLEZ8V7XrleUFkn0F1tZqIgyalNmjRIJ7FL2Yom2FM2YpiJVirJgU1wug2zVg4Wjah6jiJ5FT8W2Jt7glakqTdlwpAwtExqkHH1vxoFp481JEc/eP8ASKk+OLn9r4kGkqhDWlrUD7oT53VTygz/AE+lHN+IFOuk+zbUlS4QFJIWEzjzpIJMczzrhNVoJWWtVLLfL/xm7p9bsgvM6LhDjN2iQJUT3KU9+ZwPh866J9HzJDThP1ljPWEjbsNvhUf6POBthsvlpAUskJjUfKkxq8xOSqcjpV0CappPD3TPfJ8+x7Va7zobEuPcyqd468IKudLzSh7VtJGg7LSJVAPJWTHIzmMRcorwitGdanHbLoZ8JuD3I4DburMgpB5FPm1b8wBINeoQo6lNpWQMSY8kjJJxmMCe56Tffpa4Oo2nt2SpC2DKtClJ1NrML1ad4UQrP8XU1xRdwtRlalL/AJlFXruaz4+EOTypLH0aP/Zcco6VwNxCX0MryqfMmcIJTKR1WZAmPLkb01fmTmqYq8zbXAOXEBCv+ayRBPSYT99XO8WFAKTkKAUPQ5rofBqYU14iue/2uDM1V07Z5k/orl8INQ1qxSHEE4oorropCiItwKPdpJ6jrgUtIsiK4a9r4cNZQCT5ZqU0aiNmpjAo0SBK1FM2lE2opVo0xEqxK1yafTdpYZcdVgNpKviBgfExQfD05FRvH98Qy1at5cfUFEZwhJxPYqE+iDSuusUYcl61l4KK06pLTzqyPaPfu05H1/O8rfmCB31HpSPhLhKnnkJRuYSDyBO6sdE6j8utQLh0FSgjKEAJ1QJVoyt0kzuZ3xEDlXVfok4KUtKfUmCvyp8oTgGSQABEyB/p7VgUynBOclzL5/HA1dseFF9Pj+pfrO2S2hKEiEoSEpHYCBW+vkV9UMoZWVlZXjxA4rZpdaW0v3XEqQr0UIP41+aOJ8Ldt3VtOJKVIMGRv0UOoIgiv05c1y36UvDi1qTcszITocAmTpylQjcwSI5wIzijRlsWSseXyUbh1wpVutpWoaVJdZMQArCFhU8tOfUVf+FkG0bIzAUFZmVaiSSe8g1zngd/7N5BXJQrU2oZ9x3yr/GfhV58NPnS6yudaDORuU/u3IneClJ/1cqJocwval35/P8Aova4uK2r4/se3g3oF4wafu6B4gmukkKGhw1CfFSddR3qWkWQe9WV9PisoJJLtOHJLPtFLjzaY/d/ZCplSx8t+1TOH8M1p1JUcTqBSdUAEjT9vb1HOqpbeIHkYSYAzgrGY7K7VMa8RPAzIlMwZXI9PNj4V6M/knBaLdOcffvU9BqqNeIXN9KJ/wBf+VSG/Erk+43/AH/5UzG2KK4OgcKTkVVfFb5/arhw74tmuwCB7VQ9Eqj1cr74f4tdBHka+S/86UNylbiXFNNlUqIJCjBJkwCd5AzvjesPxfUYcElnL+hnTQzn4Rngjwb7UAuphsQSCMnIKU9xic4+Az12yZSlISkQBsBXNB43eb8qW2YHZzoOjlbx9JFyNm2P6XP+pS0k87pdf2Xwivwjp1ZXMv8AiXdfYY/pc/zrP+Jd19hj+lz/ADqhJ02vK5n/AMS7r7DH9Ln+dej6S7r7DH9Ln+dePHQrmiLk7giQcGqiv6R7k7tsf0uf9SoFz4/fP/ps/J3/AKlMVtdGDw1yipeLPDjls+tQSS0VFaVAYAJmFRtHy71YfD9yHVNOjdQWlzutKUpUo8pUCg+s19jxi6v3m2SM8nOsSPPg1od4yWgdDbSdUKICVCTBEmFScHnNVlGcbIOOMZXPfHdBY7Wnkm3hyaHvU4o1/wAVOz7jfyX/AJVCe8SOH6jf9/8AlXRO2ItgkFUGvlZoZ7ji591H93+VfKuNL+yj+7/KgSsiTgnvisopzi6vsp/u/OsoLsROD//Z"/>
          <p:cNvSpPr>
            <a:spLocks noChangeAspect="1" noChangeArrowheads="1"/>
          </p:cNvSpPr>
          <p:nvPr/>
        </p:nvSpPr>
        <p:spPr bwMode="auto">
          <a:xfrm>
            <a:off x="363873" y="-318553"/>
            <a:ext cx="712893" cy="672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8620" tIns="104310" rIns="208620" bIns="104310" numCol="1" anchor="t" anchorCtr="0" compatLnSpc="1">
            <a:prstTxWarp prst="textNoShape">
              <a:avLst/>
            </a:prstTxWarp>
          </a:bodyPr>
          <a:lstStyle/>
          <a:p>
            <a:endParaRPr lang="ja-JP" altLang="en-US"/>
          </a:p>
        </p:txBody>
      </p:sp>
      <p:sp>
        <p:nvSpPr>
          <p:cNvPr id="27" name="AutoShape 4" descr="data:image/jpeg;base64,/9j/4AAQSkZJRgABAQAAAQABAAD/2wCEAAkGBhISERUUEhQUFBUUFxcUFRcXFBQUFBUUFxUVFRQUFBYXGyceFxkjGRQVHy8gIycpLCwsFh8xNTAqNSYrLCkBCQoKDgwOGg8PGiolHSUsLCosLCwpKSwqKSwpKSksKSwsLCkpLCksLSksKSwsLCksKSkpLCwpLCwsKSwsKSwsLP/AABEIASwAqAMBIgACEQEDEQH/xAAcAAEAAgMBAQEAAAAAAAAAAAAFBAYAAwcBAgj/xABDEAABAwMCBAMEBwcCBAcBAAABAgMRAAQhEjEFQVFhBiJxEzKBkQdCUqGx0fAUI2JykqLSgsEXc9PxFjNDY6Oy4ST/xAAbAQACAwEBAQAAAAAAAAAAAAADBAECBQYAB//EAC8RAAICAQMCBgECBgMAAAAAAAABAgMRBBIhMUEFEyJRYXGRgaEjscHR8PEGFTL/2gAMAwEAAhEDEQA/AKtbHUK3tpzR9muDSwTzFdLEXJ1rStpQ9oc0xb70zEqxdhIip7CO1QbSmrG1mg3SUSUJcKbpS4u2mU6nVJQO+57Abmq5f8dDA0tQpexO6Unp/Erty59KHRdKlTi0Faz9ZWlSoj3Rq8qe4ArAusTkNV0ykuB9zx22Z9m0spGy1JVpUeWkJBUQeuBQPEfH91P7tKUD7Smyn4QoyT6VFcvyTKoB/Pl3wdzRXF75KwUqJPIcx8u1WqrcnjaMPTbY5bG2vGN3glwHrCG/uBgfAmkGvHToUBLS5+2ktKjpvE5jAqkcOXoUCZU3ucgHG4Jx5o2O23M1OveKs8pO3IExzE7AY77c96NPTyTxjP6AtsGs5wdBt/FzSx+8Qpr+KNbf9SRI+IFbH2kqGpJCgcggggjsRXIhxZaCfYpCB5RKpWuOhKjseYFe8I8VPWypbPlJJU2SShWc4+qY51eOnnDlC7wdEu2Y5UY8mkuFccZvWypvCx77Z95Pfuk8j+FQ75vTT9FmeAckA32TRN7gRSz/ADNEPiTTciqIJTAo97JpC7Vyo580vIsiG+ayvl2soDJNrVLWDk4NFpRFS2DBo0SBhtEUrZmaOtzqTNIWW9MRKssHC2ZIpTiV8Gk6QoJURKlfZSdo/iPbl3IqPaLSy2p1WyRP5ffVBveJOPlS3CUoUo+qlfZT15CeUZ6VnanNjwgsMJ8jN1xxpBKRKtxA7yYkYo93jb7nuSlKR9XYDl6dK28F4U4qUpZyEalKMatGrzKShUbggJA+Z5TlBJcCVJIZSJSkKBKkj3fNPM8x23iqUUVxfTLDyuljC4BUsrMkknvM7iR+G1S2bDUB5eudWVchjsSNus0teWCJSW0qSlUzq6zvEYwR8Qr4qXvDklLRB0hSJ2AyMe6O3PbG29aLshFIDlvqV1q30g5gHpj7+fp3HWKjXbcpCRnrgD0iM/OrA/ZhIKepkGBt6nI9O46RWt7hBCQdOoOCEESIWDBBG/8A3q6nDqzzm8YRUnLYiDt0P5fdUNxqDPere5bIRBW2FEjYqIzJBnSQR6epNSuFfsi0utrSEpPmQhR1ELiEkOjSrckaegG2ZFdLCyk2iiBL94IDVzarAczqgAQZGpK0gCUnUAUntBja22vEUXjAcQIV7ridyhYiR3GZB5g8qoN3Z6USFHSokFIOuABkrIgb7fccVv8AC3EzbXWlZBbcIbWQQU8tCweeVDP8SqSUdrymSL8TRpxRLogVZuN2nmNVi8Oa0FLcslA17nRz9T7hVQlChSJIqk1lY8qvaAySUlvFbG0xWq0dnBqaG6NEgl2DkGrBYMyoVW2RVq8PeaAaM3iJBM8SvBLKEGIMrUDqGqAdCPLnJH3biaplwhbgDioSlMISAPKN4QgJlKUjvEydzNOeL+Ig3SW9JOgJ+sQNXlXJjI2A9J9a+3bZtbAduLhxa1OLAkktHSc6QkEgQocu2BSCe2SbJTDeGurbGpClJKzBAMBSUkHPUSI3qyN3zz6ZxIIBKUpTgARJGVen48gba694IKoWAlRUZJGrUQI5SNj07mmLNagnTsDEiOe4322Hyp/y1jdhZJQlZ61lKVKVH1QZKYOdUYkbH4Ukm1UkzmANIMfxbHvvjInFQ7AEEEYIjbfEU17UrABAEdBFIXNqXHQug5bIIgjnIj6ozIA6bYqI7a4MYA79xgd5p0sVEuGsV6FnseZV7m3om6ZqzXyZ/WT69TQd23WtVLcgbDbe5KAsKktrgKAInBkETnr2z8ah8b4QG0IWiS26nUOZSQYhR9D+PStt0P1/3rL/AI4VspaUkQlIT5cGU+6efY8pzSN8GpZj+pKLZb3Xt7Ntw+8U6Vbe8nyn5xPxqr3ogml/B6//AOZ5skH2bnLbzJG3USDn0onig81epfVEMJdFRXzFTncUe7VpHiG5WV9O1lAZJtS0U+lJ2jk1GayM1sS3pPajRIEktVYfDxhQoG0XNO8H8qhRJL0sgG8aqAunMZJBnaPuk8q029yshvVpc0rJCTJOYlKo5Ep23+FPeKOGNF3W5MKKR5feHkJ2jMlMZ60Txrh37M7oTGnKkmZJTz35QRA7d6VhKLaiyy4JaeJrWsLVpkEYSkJGDIGMxPWelNtcRLmkKCQBgkDzEYkySexjbFaeG37fsw2+ygKiUuBMlcJ5nGdPeDE1pFwmcJCfSc5OckwYpqGLFjbjB7oWG1bjvEfLr6cviKVZUKF4ZfpSMpzO426ZSRnntG9WOxYaeTKVQrmASY+ByB+pNZ97cX6k8e4TqeFWKhXKqXVwrGFE79MnPyzQPEELRhQI/D4H9bUKmUZPCIYZeGibhnUPLlWZT2jBSef1pHpU67eoe7WRBB3yCJ3B5HqIBwedbVcXjgGwq9TzGR1+E/hRl1phIG8HUcnmeUbAAdZmmuKHWhLo5kpd5AODIV/qSfmlVAOiTAzOfTb7/wA6FOW7lkos3gL3Lnp+7A/vrRxNOTU/wUyBbPL+0sAd9CR/uqjuJqlRoNXVkSCHzNQnanPCoq0xvV5HkQ1o61lfFy7WUAkQbTUxg9ag27vI0g2maNEg3Ia05G1PcJdkiibc1Ot0FJkbUdLKKlj4w9oaS5kgFKVABJ+ukgwoEbav1kHeOmCtbFwgD2Cmkwo6oRrJPLO0fd3pmyCXmlIV9YfI8j84qKpSPYNML8pt3GxBGsavaEZBxBScT+Izk25rnkv3AWLxkyhxd0QCAFkpWkgGQS0YUBn7Uwd81NuuFLbhSYWhQ1JWnKVJiZjkRIBG43rUnhZcXdpQAVtLP7uPMpkyZTAyYMd5jpTng2z1MPJcXMn3MymElCjB5FJg8sCjR1Plrcn9osyHwpOpQwoJj3gMgASTPMRJxOD3Bq0WXh5wLCg4NG8gnUR2jGfXEjeg7d4stJOkqBCA5CfMVEEQoYMe7t0xvqCbl8paUhpIUkpGkArbyBM+UiEhJ+/51usnY8x4R4fu+KNsJAUqT0xqPUxI+6qdxniBUrUSCFbaVSMY29PxOaiXbqCVbhacqSCVEmYMq2ntvminVmYAyPe2MdZIwAMfOjaXSxg9zfJDZMS5qKQMFStAMwCTEEk4Efl1r74vwW4UQ2hKlBCdROgISmR9s4Jx3zvRDtzoIUQFJBBwZEwCUT1E5Hevi+8VvLUiSYREpCiAoAydUnmIBmfd9ZYt3ppwx+pBOZ4aS3dIIHmKY5QpPnSdPIkE433FUi4lBPIjcfr0q7cY8Zj2IKEgOGCdjkCT8OUHMGKH8OWBvLlK1gaGgFuGMKIJ0J+MfKaQrnPlyR4stta/s9m02cK06lfzKyR8NvhVavDk1ZuOXMk1WLlQFPVxxEhkB0AUZcOTU18k1GU1FRI8QVNVlbXlVlAJJLKgamsAjajmVA74NIMEjuKNEgUtiDSVuIom3g0tar60zEqxjh6ykgjapfH+CC5b1onWBB04URyKf4hAxziJBzUK2EU1YOlOR8RSmphnkmJWeHXj6VpccCHYhCnUf+akCQHNJhSt8pyY1DANSHLe9Rc62QApeFD6ioEeVXMHSkmYIOnpVjv+BBz96zAXupJMIXtk/ZV35/E1AY8SezdLLyFIV9XUPe7A8yPwyJrIlKSeUi/QkK4X7RJ9t+6jBKVDSoAAArHu8hBAnsDtu4jwla0htgjScOLUtRc0nmD9fecnO3cbl3AKZwIjoQMgzBEfIc6Ra0AHJIPKZHr+jS6tmmSE/wDhpCUbgE+8TKpJic78hsfuwSbvh6mW5bQtCRAVPstbhM++pRICJJERuo4AGbabhAMwJ6wJxMZ35n5nrWl/iCY/Pb0okdRPu8lTnquBrcSjUsgEHyESURpBCdIiCNOe8cjX0bRpvy+zG3vEHfnJPfkOm5qyOXLbYOkBA25zA2GeQgQNhFVdbL948Rb6lJBAKiNLTfUqXGT2Hy50x5s59XhHmV53hCnXghrzqWfKnaMyScwEjrXQLPhyLRgNIMndavtLO59NgO1S+EeH27NBCPM4oedwjzK5wB9VM8vnNQeIqUZApylOb5PPgE4i/k0I8gmmbi2jei7pyK0WUIDoAo+4dqU+omoa2etAkWRBdUaytzhAryl2Sb2HAanMojY1Aa0mprLfQ0eJAiweojuKVtVH1FFW6ldJpWySCcSDTESrGLPt8qbs0E7Yo+zYCfeIGJ56iOZAG8frO6zTLkmfIiRB3UoEgBISkylRz1JmMRWZqtZCL2rqGhTJrPYRtQQZHxH5VMuOHNPpAdQlaeU7pP8ACRkH0qFaCPjnfVp+PP8AXqV2Efr/AHFZ9ks8nunADceDlD/yXlAcg4NX94g/OahK4NfIEBKF+iwPuUBV2TXtA3sttRRF8Nvz/wCl/wDI1/lXwnwxfL3LTQ5yorPrgRPxq/VlT5jXRHtqKdb+Amhm4cW/1SfI2T3CTJ9CqO1JuBLaQlAShIwAkBIA6AClbo4oW8HX5Uer1Pkow64eUTIAUOklJ3yRG59TUVtwKwVadJGqUEmfeKSAQQNupPWt6pJxXNeOeI3lXrvsXdLaDoEDCtACVEmcyqR0gCr30WN/wpYft2DV2wS/iLgvt5YpUYJ2EqUkakjmO4mNjt3EE1jivBijJr78OeK1BwIWTKjykgk9t5mBz5REU9fFLgXoSCnBI0wUqglRAGdMDpzPrVadVdVPZai8qoTjvrZz24WBgCoDqVHtTfEEAExRTy62W8oTIK7Yc815X085WUEkktMipbVvUNm4qazcCjRIZOYaNWHg7R3IBA3k6RHOSMgd/wAN6Bt7gU3Z3YgAGP8AbYgxsee/ryqbt3ltRWWTDG7kS4pxBLbSHFkeUhQSCkpglJjacwOfIGMTUW1+kkKWhBa8moSoKjkUzBEQCZ+FA+PeHq/Z23WiShpQLqcEkGEpWIAwNv8AV61G8H+GHrxOqQ22PrHzE7nypET/ADbdJrn6qY1Ny1D9Q7dY7FspXB15GD+B/wD2lrVVAcA4cphpLLjhWUzoVBEoxCYM5TtHQjrh5loERO+D3nHKrzkpLKFcNPk2vXzaPfWhH8ykp/E15b8Racn2biFxvpWlUdzBxX5u+mHwAqwuA81rVbvk6SVFRbc3LalGSRGUknYHpQngLxYu0uUGSUlQG5BBO4B5BW3rB5ZWCH6S8a+MUcNZbecQVNqeS0uPeQlQUdYHOCkY6U3ZXyHkJcbUFoWApKgZBBrjX05+JkO8PtUJIJec9qO7aEEao5ZWARyKVDlSX0A8ScVaKQoylKlJA+AII+GoH0T0NePHUbj9T/tQ90ieXxP5U0+YFEXRiSTgAk45ASaZpeOQbWXgH4myPZqSVEFwFCdJKVCQdRSRsQmTv061Vb76LmUtlbK1IWlJVCvMkxykAK3xz32q6W4Speo5UQYG+lM7fEj4mpz9vsnmSJ+cAfPPwFJz1U52boPgeVMYx2yXLOVeHLAsuul1MLaASAYJSpWdQP8ALMH+LFbrviqpmTORPODvTniC4SSY+sZPedp64gfAVVrhYrpqYboJyM1+l+kOuniaPepB9wdKhOuirSPEFxJrK+nXqygkklpKetTGQmoLSk1NZe6UaJAlbx0NKW3p99EW61GlLVsnnTESrGW2EOtracHkcSUKhUHScGDyNJeHm/ZK0g4TLSuUhJhCv6f9ulG2TUGkX3dCgv6qgEq7KHun/bvEbxOF41TmKsj1Q/oJpScX3LM7cISBr90qAnaCfKlU8skCe9bH+KMstqcfcCUoOkrJiZjSRG5II25g9KrVxfhxpKSQUqUkGeWZAV8R+Vcc+kjiN5cvK/cPtWrZhtJbcSkwNPtVyI1K+4Y71i0XZ4D6mjbydg8T8WseJWb9uHQrUglGoaVBxIKm1oKo1QoD1BInNfmP7v8AatzN2ts+RRT2nHxBxStvwtBsXX1AlxTzbbYGwSdSlk9SSAAB0PxaFEg/iHEXHikrJOlOlI5JEyYHKSST3VXY/oK8S2rY/ZlLIeWdSQUwk+XKQrmoSTHQesGD6M0DhTgQnXcFIdU4ZjUga/YtAb4CgVdcDmaoabJdqbW6bO6UPyAToUl1aIPqWlGO56GKqSfQs4tdT9aXAnnQPGlHSWgfO4CP5U7FRH3AczPSuXcP+li7u1EBbdqhIHmSlTtw6SQAlpC16ATP1sDvtXR+DJJBW6pRIGVOFJUAJHmKUpTgDkAMn4+tscYYXctRWnJt9EabVn9ndySorQlUnJgFQMct4Md62ucbMkojciTnIwo/An54rx5ZeUVJ5gBPZIwj4mZjvUPiTaWwUoEiY+CfL+IJ/wBRPM0HQ6fz7dq/8oc1FqhDLXLK9xW6JOCMYoO4dNKXjST1FE3Nv0NdpjasIxCE8+elQXrntUp9tYo95w86BIsjU7cDtXtaHXe1eUEkn27FIsN1DaVUxmTRokCLFJ2poy3TSlrTESrFLYdaZtF4g5BwQcyDuDPKhbdfSlrMfP7qDqFlcko13HDkocKRIQ8iQN9JBMwe2CPhWy1uTpUk6faARJBInkuAQSkjOCKncQtStoFHvtnWOpGyh8vvAoDiN62QlR2IMqT7yOc9xz+MiuI1lflW8dOx0OlmrKuepyXxfaOu3z/tAypTZQVrSkthQSECAkqImIB5nrVl4d4S9qVBi6YFsXE3DaFghCjKj7MuAakafdxPcSMmWtzrvrvM6VKyP5kAdYnSflVs8NPAFcafaN8pSNWtKVpCpyQYIxtE8szZc4y2/CA10xaz8lwRxAptQUNAOBOn2S1oCAo4lTiTpKAAMjcCAJOKx/4OtrRCVFxx1XsVpHtE6W5UkoBaZOUgqcjMmCvNWRriQSpSlqWPKEqTnUSCSgIMRkk5BHPnUDxTxNKkobK0+0ddb/dpMlLaYUoLPIAo9ST8BEZ+htfZ6dfrSf8AmSg3tmm1FqhA9zT2Kla06lHuTGekdBV+tnVrSEq8rc5kwXDJwB0k+uaoXjhZ0NuD6uSekkFM9vKB8RVv8FH2pS6SFFQgSdvrKHoBGB9qg1Od+nrecvlfuw8lGm6xduH+xbmiUNz9ZWR2SMavyHX0NVziL0nB25UzxJ48jnr+tvSgLog74Ndj4bpVRD5MTUXO2WQu5fPMUe/BqZdgjfIoy4AO1achdEZ5JG1QnV9a3uuEVGW+DvS8iyIjyUnlWV66kGsoDJJjCams1CZFS0ORtRokCLMDekLYk9hRdunmaVtEzvt0piJVitomdtuvWmbY7AUSwqlLShXEoasjFUf6Tre5tyXrdlLjC0gLggFt8qIKtG6kqSduoJxmbvaK5/Ks4/a+1s30by2oj1T5x94rA1cFJZaGaZuMuGcY4Dwj2AOrzOOErcPL+UHpn4yT0rzi1q60Tc269KkQh0RIKUnClDtB9PSamWwhJV/2iZ/XT40olMKK05Sr308wYyY5g79q5B6iVdvmdf5fR0qojOvZ0/oV9zx5dOIAW6kBPNKEp9fMUAjblXvAXlPLL0lSEgpCjPncI0hKewmfWO8aeJeBUreSpspSyrKhplSD0Qn608p2zvibVbWwHs2mWyo+62hMeXlqUomE9JPM4kzGlqvE4WVeVp4+qS5wuV8CFGglXZ5l8uI8rkgcTtUqCUqylSClQ6iNJqzfRx4YTb2ftdRWtwqCVHENAwAB3iZ3OKFZbDqtBQobACDCxInQqAFQdAMQRPcV0m3ty0y22YlKYIG0nJ/Ko8GVkZuEk1gnxSUJRjKOHn+QDdmiLrNOcQa5igbk131HKOeYVcKI3yKNuWwcik7k/KibgEZFFkeRAeXG9Qnkg7VPdWDvvUC4ajal5FkQ3SRXleuO9ayl2ST2lE1OZAT61CaVGBU+2bjJo8SCfaonJpVlVGtKqfbUxEqxa1E0va5om3NLW5gUO48hVlVM2IxmgrSn7bYd6xtR7BEco8V2rbN46lvSG/KdIwEKUkFSQOecwNtW2KisnTGlWD7p5eh/DtAPOug+KPBrLodf1KQsIKsBJSVISYUoETMAAwRgVw2x8R3IEloJkSUlC9OI39K5a/Qzsk2sfk39PrIwilzx8F0W6qfOQkdExqUegj9ffGB9QVhxTKVFKSpInQUpeCdYzqSPa7AGCOQJIpyPEy0oUopSgkYMEmCDtJJSJH4dcSWHXlgKkkCIACYE46mM8+4qaPDraJqxuK+2Tdra7oOCTf0i9eEmgq+aKAfZtp18wnX7AIgJmCE6EjXEYTk8r/fUd4DtgLBEgBwlXtNioq1K0hRG/lKanPKkVu6Vd20/roYtrWcJY+wm6E1Xr5uKfucUTeJmugoeBZlcuTFGvnpSl4mKJfMUzIhB9wjpUNTvWpzvUVBeAPrS8iyI7zYO1ZWlwkV7QCRS2bipzaqhNqqS0aNEgQYpW2xRlsKStsmmIlWLWgpFhU0a2YEVPtjVbUeQ3YinbTf0oWxpuwGJrD1IWJUPpR4wUNNsJMe1JK43KExCfQqP9sbVyvjD3smVmYJCWh6mVLPeBJq4fSFd+14gU8mwlHxjWf8A7R8K5/4kSVuISJiRjupZUo/JATXPbXdqlHsjZjirTOXuK8OtQoISQIWFg/ywBH4/Oo3hBBClIJ+qoD4SmPmkn40vwdmFN/ySPQ6/yofgj4Q/P/vOo+algVCbvlqIfGf1TZdpVRpl84/J1HwJfkOBJOHEbfxASD6wDVlvMK9ao/BnvZvIXyCx/ThP4TV64omieA27q3F9mC8Xr22qS7oHvRRD5pZ9Uih7mu0o9jFYTftTQNyIqxXNC3zVMyKoFeNRHc7VMfqC7ilpFkR3TNZXjuaygskntmp1uKgsCp7ZijRIJ7Z5UraYoq1TSCV8qYiVYmwqlLMURb01YpqLuEQhq3OPWnrYgIk4AGfTnQNqJIrd4r4oLeydVjUpJbQDzWvyj1jJ+Fc/q3tWWMVrLSOT3t0Hbp1YJIW44oE7kFSik/Ij7ulEXbK1PLUEyAAB1JABx8SRU5aSnQsbKAj1Agg99j8anttKI1EFI/uUeQA9SB8a5GGslp7fOjjJ0b0yur8qWcGnhjwlrV5ToUgg490kpInso/KqY3ewuZA1PLUPTU4Z9NvnVw4kjQEaskqlZG48p0pSe0z8utfdoAkgrQkjrA69OmBj8gavp9aqJTuUc7u35PXaV2qNecbRL9rlJVEQn4yR5R+utdCsLou26FKjVBBjqklM9ttus1zsvBawlPup8yjtndI+efgat3g+71NLR39oPRW/yI/uqng1uzUbXxu7E+K17qVJc4Pt0wSKNuxSXEBBmjXzX0enszlWEPmj7kUhd0c8aZkQgW8b50Y9Tlymh7luKWkWD3K9rHaygMkUYqUzk1DQan24o8SCeyYFSrc1ASuanM0xEqxW0p6yFB2Qptg4qt3TB5DXDRJqn/SZxbXcNsA+VoBSv+Yv8kEf1GrrwpPWuPcRui7cuLnVrcUoHqCvB9IiuS8VsxHCNPQw3Tz7ErhbrmnQMfnSq0xHM7JB5qO6j9/oCaj2boySAABy9d/WvlLhXKgDnCeycyfUlP3GuHnmc+Dq4YjHkTX4f9rZvPmCGSCkncpTl8jpKSI9D1FAIWEjSvI26ehnkCCPQiutjhfs+HKaAg+wXP8AMUKJ+8/dXHLdflAicGO6ZymOcEn4KO+K19TplVXBfH7mXptQ7JzfyT1OISjSgETuTufj1pfw9eFtaFkwMBXdBmSfgQfhVcRaJkHXKNykzqPRPQjqamW3ECSSTKc+m2w7cqz1muSnDqnkfeJxcZ91g6BxVreglKplh32jCFQQQNJnqnBM85ig7jCq+p6GxW1po4q2LhJxZBvBRLxpe5oi5FPSBohvGjrpE1OcNRXaXkWBH0xWVIum96yl2SSLYVPQqBUNgVuSqTR4kE1ikbWjWjSdmKYiVY1ZCl2MkCirSmOFplVUu4WTyPvxVxFDFk4FE6nUlCEgwonmeyQN/WOdc0CdLmcCSR6GY/Xak+N3Ljrrxd95JWiOSUJkaUjkIk9/iajtvNrSEuJynaDB7ifsmvnXiGq8y18cLg6fR6fZBc8vk+mxr8qZM7xtHcnan+DmX2EojSHW0nv5h5R2gZ67daF9mtY0phCOcY+//erf4L4NqdSQRpYIUepUZ0iOWRP+nvWVTHzLoRXXPT+49c1CmTb7HRYxXE/F1h+zXjiEp0tkhxvoEkCSM7atY+EYgV2wbVyX6UJN8mN0tJj0lRIro9bFOvkwNFJqzgEDTS0TgHmNwT1EbT2rxmNSERuR/SMn7p+dRUtTEK0SBO8fIbH9d6TtbVLQn3lqwPXoO1cvNqPfPsdJHMu2Pkb4BxbSpxtXuFUg/ZUYBPp1PatvF2oNG2z6JBIJSVgGBM58ygOeJNNcXEk12f8AxjUTnCUJdF0MDxeqMZpx79QFxcij7qpa1QYqJcV2EjEQW7UZypVwKhLNLSLEZ8V7XrleUFkn0F1tZqIgyalNmjRIJ7FL2Yom2FM2YpiJVirJgU1wug2zVg4Wjah6jiJ5FT8W2Jt7glakqTdlwpAwtExqkHH1vxoFp481JEc/eP8ASKk+OLn9r4kGkqhDWlrUD7oT53VTygz/AE+lHN+IFOuk+zbUlS4QFJIWEzjzpIJMczzrhNVoJWWtVLLfL/xm7p9bsgvM6LhDjN2iQJUT3KU9+ZwPh866J9HzJDThP1ljPWEjbsNvhUf6POBthsvlpAUskJjUfKkxq8xOSqcjpV0CappPD3TPfJ8+x7Va7zobEuPcyqd468IKudLzSh7VtJGg7LSJVAPJWTHIzmMRcorwitGdanHbLoZ8JuD3I4DburMgpB5FPm1b8wBINeoQo6lNpWQMSY8kjJJxmMCe56Tffpa4Oo2nt2SpC2DKtClJ1NrML1ad4UQrP8XU1xRdwtRlalL/AJlFXruaz4+EOTypLH0aP/Zcco6VwNxCX0MryqfMmcIJTKR1WZAmPLkb01fmTmqYq8zbXAOXEBCv+ayRBPSYT99XO8WFAKTkKAUPQ5rofBqYU14iue/2uDM1V07Z5k/orl8INQ1qxSHEE4oorropCiItwKPdpJ6jrgUtIsiK4a9r4cNZQCT5ZqU0aiNmpjAo0SBK1FM2lE2opVo0xEqxK1yafTdpYZcdVgNpKviBgfExQfD05FRvH98Qy1at5cfUFEZwhJxPYqE+iDSuusUYcl61l4KK06pLTzqyPaPfu05H1/O8rfmCB31HpSPhLhKnnkJRuYSDyBO6sdE6j8utQLh0FSgjKEAJ1QJVoyt0kzuZ3xEDlXVfok4KUtKfUmCvyp8oTgGSQABEyB/p7VgUynBOclzL5/HA1dseFF9Pj+pfrO2S2hKEiEoSEpHYCBW+vkV9UMoZWVlZXjxA4rZpdaW0v3XEqQr0UIP41+aOJ8Ldt3VtOJKVIMGRv0UOoIgiv05c1y36UvDi1qTcszITocAmTpylQjcwSI5wIzijRlsWSseXyUbh1wpVutpWoaVJdZMQArCFhU8tOfUVf+FkG0bIzAUFZmVaiSSe8g1zngd/7N5BXJQrU2oZ9x3yr/GfhV58NPnS6yudaDORuU/u3IneClJ/1cqJocwval35/P8Aova4uK2r4/se3g3oF4wafu6B4gmukkKGhw1CfFSddR3qWkWQe9WV9PisoJJLtOHJLPtFLjzaY/d/ZCplSx8t+1TOH8M1p1JUcTqBSdUAEjT9vb1HOqpbeIHkYSYAzgrGY7K7VMa8RPAzIlMwZXI9PNj4V6M/knBaLdOcffvU9BqqNeIXN9KJ/wBf+VSG/Erk+43/AH/5UzG2KK4OgcKTkVVfFb5/arhw74tmuwCB7VQ9Eqj1cr74f4tdBHka+S/86UNylbiXFNNlUqIJCjBJkwCd5AzvjesPxfUYcElnL+hnTQzn4Rngjwb7UAuphsQSCMnIKU9xic4+Az12yZSlISkQBsBXNB43eb8qW2YHZzoOjlbx9JFyNm2P6XP+pS0k87pdf2Xwivwjp1ZXMv8AiXdfYY/pc/zrP+Jd19hj+lz/ADqhJ02vK5n/AMS7r7DH9Ln+dej6S7r7DH9Ln+dePHQrmiLk7giQcGqiv6R7k7tsf0uf9SoFz4/fP/ps/J3/AKlMVtdGDw1yipeLPDjls+tQSS0VFaVAYAJmFRtHy71YfD9yHVNOjdQWlzutKUpUo8pUCg+s19jxi6v3m2SM8nOsSPPg1od4yWgdDbSdUKICVCTBEmFScHnNVlGcbIOOMZXPfHdBY7Wnkm3hyaHvU4o1/wAVOz7jfyX/AJVCe8SOH6jf9/8AlXRO2ItgkFUGvlZoZ7ji591H93+VfKuNL+yj+7/KgSsiTgnvisopzi6vsp/u/OsoLsROD//Z"/>
          <p:cNvSpPr>
            <a:spLocks noChangeAspect="1" noChangeArrowheads="1"/>
          </p:cNvSpPr>
          <p:nvPr/>
        </p:nvSpPr>
        <p:spPr bwMode="auto">
          <a:xfrm>
            <a:off x="720319" y="17503"/>
            <a:ext cx="712893" cy="672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8620" tIns="104310" rIns="208620" bIns="10431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705" y="471841"/>
            <a:ext cx="4042049" cy="62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16891254" y="14419425"/>
            <a:ext cx="4480118" cy="703100"/>
          </a:xfrm>
          <a:prstGeom prst="rect">
            <a:avLst/>
          </a:prstGeom>
        </p:spPr>
        <p:txBody>
          <a:bodyPr wrap="none" lIns="208620" tIns="104310" rIns="208620" bIns="104310">
            <a:spAutoFit/>
          </a:bodyPr>
          <a:lstStyle/>
          <a:p>
            <a:r>
              <a:rPr lang="en-US" altLang="ja-JP" sz="3200" u="sng" dirty="0" smtClean="0">
                <a:hlinkClick r:id="rId6"/>
              </a:rPr>
              <a:t>www2.atpages.jp</a:t>
            </a:r>
            <a:r>
              <a:rPr lang="ja-JP" altLang="en-US" sz="3200" dirty="0"/>
              <a:t>引用</a:t>
            </a:r>
          </a:p>
        </p:txBody>
      </p:sp>
      <p:sp>
        <p:nvSpPr>
          <p:cNvPr id="56" name="テキスト ボックス 55"/>
          <p:cNvSpPr txBox="1"/>
          <p:nvPr/>
        </p:nvSpPr>
        <p:spPr>
          <a:xfrm>
            <a:off x="13285689" y="6354236"/>
            <a:ext cx="8101112" cy="826210"/>
          </a:xfrm>
          <a:prstGeom prst="rect">
            <a:avLst/>
          </a:prstGeom>
          <a:noFill/>
        </p:spPr>
        <p:txBody>
          <a:bodyPr wrap="square" lIns="208620" tIns="104310" rIns="208620" bIns="104310" rtlCol="0">
            <a:spAutoFit/>
          </a:bodyPr>
          <a:lstStyle/>
          <a:p>
            <a:r>
              <a:rPr kumimoji="1" lang="ja-JP" altLang="en-US" sz="4000" dirty="0" smtClean="0"/>
              <a:t>オラに地球の重さを教えてくれ！</a:t>
            </a:r>
            <a:endParaRPr kumimoji="1" lang="ja-JP" altLang="en-US" sz="4000" dirty="0"/>
          </a:p>
        </p:txBody>
      </p:sp>
    </p:spTree>
    <p:extLst>
      <p:ext uri="{BB962C8B-B14F-4D97-AF65-F5344CB8AC3E}">
        <p14:creationId xmlns:p14="http://schemas.microsoft.com/office/powerpoint/2010/main" val="99585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115197" y="1140743"/>
            <a:ext cx="19178068" cy="8802284"/>
          </a:xfrm>
          <a:prstGeom prst="roundRect">
            <a:avLst/>
          </a:prstGeom>
        </p:spPr>
        <p:style>
          <a:lnRef idx="2">
            <a:schemeClr val="accent1"/>
          </a:lnRef>
          <a:fillRef idx="1">
            <a:schemeClr val="lt1"/>
          </a:fillRef>
          <a:effectRef idx="0">
            <a:schemeClr val="accent1"/>
          </a:effectRef>
          <a:fontRef idx="minor">
            <a:schemeClr val="dk1"/>
          </a:fontRef>
        </p:style>
        <p:txBody>
          <a:bodyPr lIns="208620" tIns="104310" rIns="208620" bIns="104310" rtlCol="0" anchor="ctr"/>
          <a:lstStyle/>
          <a:p>
            <a:pPr algn="ctr"/>
            <a:endParaRPr kumimoji="1" lang="ja-JP" altLang="en-US"/>
          </a:p>
        </p:txBody>
      </p:sp>
      <p:sp>
        <p:nvSpPr>
          <p:cNvPr id="18" name="テキスト ボックス 17"/>
          <p:cNvSpPr txBox="1"/>
          <p:nvPr/>
        </p:nvSpPr>
        <p:spPr>
          <a:xfrm>
            <a:off x="2097567" y="1368675"/>
            <a:ext cx="2701178" cy="826210"/>
          </a:xfrm>
          <a:prstGeom prst="rect">
            <a:avLst/>
          </a:prstGeom>
          <a:solidFill>
            <a:schemeClr val="bg1"/>
          </a:solidFill>
        </p:spPr>
        <p:txBody>
          <a:bodyPr wrap="square" lIns="208620" tIns="104310" rIns="208620" bIns="104310" rtlCol="0">
            <a:spAutoFit/>
          </a:bodyPr>
          <a:lstStyle/>
          <a:p>
            <a:r>
              <a:rPr lang="ja-JP" altLang="en-US" sz="4000" b="1" dirty="0" smtClean="0">
                <a:effectLst>
                  <a:outerShdw blurRad="38100" dist="38100" dir="2700000" algn="tl">
                    <a:srgbClr val="000000">
                      <a:alpha val="43137"/>
                    </a:srgbClr>
                  </a:outerShdw>
                </a:effectLst>
              </a:rPr>
              <a:t>＜</a:t>
            </a:r>
            <a:r>
              <a:rPr lang="ja-JP" altLang="en-US" sz="4000" b="1" dirty="0">
                <a:effectLst>
                  <a:outerShdw blurRad="38100" dist="38100" dir="2700000" algn="tl">
                    <a:srgbClr val="000000">
                      <a:alpha val="43137"/>
                    </a:srgbClr>
                  </a:outerShdw>
                </a:effectLst>
              </a:rPr>
              <a:t>方法</a:t>
            </a:r>
            <a:r>
              <a:rPr lang="ja-JP" altLang="en-US" sz="4000" b="1" dirty="0" smtClean="0">
                <a:effectLst>
                  <a:outerShdw blurRad="38100" dist="38100" dir="2700000" algn="tl">
                    <a:srgbClr val="000000">
                      <a:alpha val="43137"/>
                    </a:srgbClr>
                  </a:outerShdw>
                </a:effectLst>
              </a:rPr>
              <a:t>＞</a:t>
            </a:r>
            <a:endParaRPr kumimoji="1" lang="ja-JP" altLang="en-US" sz="4000" b="1" dirty="0">
              <a:effectLst>
                <a:outerShdw blurRad="38100" dist="38100" dir="2700000" algn="tl">
                  <a:srgbClr val="000000">
                    <a:alpha val="43137"/>
                  </a:srgbClr>
                </a:outerShdw>
              </a:effectLst>
            </a:endParaRPr>
          </a:p>
        </p:txBody>
      </p:sp>
      <p:sp>
        <p:nvSpPr>
          <p:cNvPr id="19" name="テキスト ボックス 18"/>
          <p:cNvSpPr txBox="1"/>
          <p:nvPr/>
        </p:nvSpPr>
        <p:spPr>
          <a:xfrm>
            <a:off x="8004689" y="13574577"/>
            <a:ext cx="6471279" cy="1041654"/>
          </a:xfrm>
          <a:prstGeom prst="rect">
            <a:avLst/>
          </a:prstGeom>
          <a:solidFill>
            <a:schemeClr val="bg1"/>
          </a:solidFill>
        </p:spPr>
        <p:txBody>
          <a:bodyPr wrap="square" lIns="208620" tIns="104310" rIns="208620" bIns="104310" rtlCol="0">
            <a:spAutoFit/>
          </a:bodyPr>
          <a:lstStyle/>
          <a:p>
            <a:r>
              <a:rPr lang="ja-JP" altLang="en-US" sz="5400" b="1" dirty="0" smtClean="0">
                <a:effectLst>
                  <a:outerShdw blurRad="38100" dist="38100" dir="2700000" algn="tl">
                    <a:srgbClr val="000000">
                      <a:alpha val="43137"/>
                    </a:srgbClr>
                  </a:outerShdw>
                </a:effectLst>
              </a:rPr>
              <a:t>結果はいかに</a:t>
            </a:r>
            <a:r>
              <a:rPr lang="en-US" altLang="ja-JP" sz="5400" b="1" dirty="0" smtClean="0">
                <a:effectLst>
                  <a:outerShdw blurRad="38100" dist="38100" dir="2700000" algn="tl">
                    <a:srgbClr val="000000">
                      <a:alpha val="43137"/>
                    </a:srgbClr>
                  </a:outerShdw>
                </a:effectLst>
              </a:rPr>
              <a:t>…</a:t>
            </a:r>
            <a:endParaRPr kumimoji="1" lang="ja-JP" altLang="en-US" sz="5400" b="1" dirty="0">
              <a:effectLst>
                <a:outerShdw blurRad="38100" dist="38100" dir="2700000" algn="tl">
                  <a:srgbClr val="000000">
                    <a:alpha val="43137"/>
                  </a:srgbClr>
                </a:outerShdw>
              </a:effectLst>
            </a:endParaRPr>
          </a:p>
        </p:txBody>
      </p:sp>
      <p:sp>
        <p:nvSpPr>
          <p:cNvPr id="26" name="右矢印 25"/>
          <p:cNvSpPr/>
          <p:nvPr/>
        </p:nvSpPr>
        <p:spPr>
          <a:xfrm rot="5400000">
            <a:off x="9407228" y="10288817"/>
            <a:ext cx="2356417" cy="3252693"/>
          </a:xfrm>
          <a:prstGeom prst="rightArrow">
            <a:avLst>
              <a:gd name="adj1" fmla="val 44869"/>
              <a:gd name="adj2" fmla="val 50000"/>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208620" tIns="104310" rIns="208620" bIns="104310" rtlCol="0" anchor="ctr">
            <a:spAutoFit/>
          </a:bodyPr>
          <a:lstStyle/>
          <a:p>
            <a:pPr algn="ctr"/>
            <a:endParaRPr lang="ja-JP" altLang="en-US"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テキスト ボックス 2"/>
          <p:cNvSpPr txBox="1"/>
          <p:nvPr/>
        </p:nvSpPr>
        <p:spPr>
          <a:xfrm>
            <a:off x="4468387" y="3274086"/>
            <a:ext cx="1013752" cy="1472541"/>
          </a:xfrm>
          <a:prstGeom prst="rect">
            <a:avLst/>
          </a:prstGeom>
          <a:noFill/>
        </p:spPr>
        <p:txBody>
          <a:bodyPr wrap="square" lIns="208620" tIns="104310" rIns="208620" bIns="104310" rtlCol="0">
            <a:spAutoFit/>
          </a:bodyPr>
          <a:lstStyle/>
          <a:p>
            <a:r>
              <a:rPr kumimoji="1" lang="en-US" altLang="ja-JP" dirty="0" smtClean="0"/>
              <a:t>G</a:t>
            </a:r>
            <a:endParaRPr kumimoji="1" lang="ja-JP" altLang="en-US" dirty="0"/>
          </a:p>
        </p:txBody>
      </p:sp>
      <p:sp>
        <p:nvSpPr>
          <p:cNvPr id="6" name="角丸四角形 5"/>
          <p:cNvSpPr/>
          <p:nvPr/>
        </p:nvSpPr>
        <p:spPr>
          <a:xfrm>
            <a:off x="1602029" y="2331017"/>
            <a:ext cx="5732715" cy="7145294"/>
          </a:xfrm>
          <a:prstGeom prst="roundRect">
            <a:avLst/>
          </a:prstGeom>
        </p:spPr>
        <p:style>
          <a:lnRef idx="1">
            <a:schemeClr val="accent3"/>
          </a:lnRef>
          <a:fillRef idx="2">
            <a:schemeClr val="accent3"/>
          </a:fillRef>
          <a:effectRef idx="1">
            <a:schemeClr val="accent3"/>
          </a:effectRef>
          <a:fontRef idx="minor">
            <a:schemeClr val="dk1"/>
          </a:fontRef>
        </p:style>
        <p:txBody>
          <a:bodyPr lIns="208620" tIns="104310" rIns="208620" bIns="104310" rtlCol="0" anchor="ctr"/>
          <a:lstStyle/>
          <a:p>
            <a:pPr algn="ctr"/>
            <a:endParaRPr kumimoji="1" lang="ja-JP" altLang="en-US"/>
          </a:p>
        </p:txBody>
      </p:sp>
      <p:sp>
        <p:nvSpPr>
          <p:cNvPr id="17" name="角丸四角形 16"/>
          <p:cNvSpPr/>
          <p:nvPr/>
        </p:nvSpPr>
        <p:spPr>
          <a:xfrm>
            <a:off x="7837872" y="2331017"/>
            <a:ext cx="5732715" cy="7145294"/>
          </a:xfrm>
          <a:prstGeom prst="roundRect">
            <a:avLst/>
          </a:prstGeom>
        </p:spPr>
        <p:style>
          <a:lnRef idx="1">
            <a:schemeClr val="accent2"/>
          </a:lnRef>
          <a:fillRef idx="2">
            <a:schemeClr val="accent2"/>
          </a:fillRef>
          <a:effectRef idx="1">
            <a:schemeClr val="accent2"/>
          </a:effectRef>
          <a:fontRef idx="minor">
            <a:schemeClr val="dk1"/>
          </a:fontRef>
        </p:style>
        <p:txBody>
          <a:bodyPr lIns="208620" tIns="104310" rIns="208620" bIns="104310" rtlCol="0" anchor="ctr"/>
          <a:lstStyle/>
          <a:p>
            <a:pPr algn="ctr"/>
            <a:endParaRPr kumimoji="1" lang="ja-JP" altLang="en-US"/>
          </a:p>
        </p:txBody>
      </p:sp>
      <p:sp>
        <p:nvSpPr>
          <p:cNvPr id="20" name="角丸四角形 19"/>
          <p:cNvSpPr/>
          <p:nvPr/>
        </p:nvSpPr>
        <p:spPr>
          <a:xfrm>
            <a:off x="14061774" y="2321380"/>
            <a:ext cx="5732715" cy="7145294"/>
          </a:xfrm>
          <a:prstGeom prst="roundRect">
            <a:avLst/>
          </a:prstGeom>
        </p:spPr>
        <p:style>
          <a:lnRef idx="1">
            <a:schemeClr val="accent5"/>
          </a:lnRef>
          <a:fillRef idx="2">
            <a:schemeClr val="accent5"/>
          </a:fillRef>
          <a:effectRef idx="1">
            <a:schemeClr val="accent5"/>
          </a:effectRef>
          <a:fontRef idx="minor">
            <a:schemeClr val="dk1"/>
          </a:fontRef>
        </p:style>
        <p:txBody>
          <a:bodyPr lIns="208620" tIns="104310" rIns="208620" bIns="104310" rtlCol="0" anchor="ctr"/>
          <a:lstStyle/>
          <a:p>
            <a:pPr algn="ctr"/>
            <a:endParaRPr kumimoji="1" lang="ja-JP" altLang="en-US"/>
          </a:p>
        </p:txBody>
      </p:sp>
      <p:sp>
        <p:nvSpPr>
          <p:cNvPr id="8" name="テキスト ボックス 7"/>
          <p:cNvSpPr txBox="1"/>
          <p:nvPr/>
        </p:nvSpPr>
        <p:spPr>
          <a:xfrm>
            <a:off x="14270395" y="2663279"/>
            <a:ext cx="5732713" cy="1441764"/>
          </a:xfrm>
          <a:prstGeom prst="rect">
            <a:avLst/>
          </a:prstGeom>
          <a:noFill/>
        </p:spPr>
        <p:txBody>
          <a:bodyPr wrap="square" lIns="208620" tIns="104310" rIns="208620" bIns="104310" rtlCol="0">
            <a:spAutoFit/>
          </a:bodyPr>
          <a:lstStyle/>
          <a:p>
            <a:pPr algn="ctr"/>
            <a:r>
              <a:rPr kumimoji="1" lang="ja-JP" altLang="en-US" sz="4000" dirty="0" smtClean="0"/>
              <a:t>キャベンディッシュの実験（</a:t>
            </a:r>
            <a:r>
              <a:rPr lang="en-US" altLang="ja-JP" sz="4000" dirty="0" smtClean="0"/>
              <a:t>G</a:t>
            </a:r>
            <a:r>
              <a:rPr lang="ja-JP" altLang="en-US" sz="4000" dirty="0"/>
              <a:t>の</a:t>
            </a:r>
            <a:r>
              <a:rPr lang="ja-JP" altLang="en-US" sz="4000" dirty="0" smtClean="0"/>
              <a:t>測定）</a:t>
            </a:r>
            <a:endParaRPr lang="en-US" altLang="ja-JP" sz="4000" dirty="0"/>
          </a:p>
        </p:txBody>
      </p:sp>
      <p:sp>
        <p:nvSpPr>
          <p:cNvPr id="21" name="テキスト ボックス 20"/>
          <p:cNvSpPr txBox="1"/>
          <p:nvPr/>
        </p:nvSpPr>
        <p:spPr>
          <a:xfrm>
            <a:off x="1580189" y="2663279"/>
            <a:ext cx="5732713" cy="1441764"/>
          </a:xfrm>
          <a:prstGeom prst="rect">
            <a:avLst/>
          </a:prstGeom>
          <a:noFill/>
        </p:spPr>
        <p:txBody>
          <a:bodyPr wrap="square" lIns="208620" tIns="104310" rIns="208620" bIns="104310" rtlCol="0">
            <a:spAutoFit/>
          </a:bodyPr>
          <a:lstStyle/>
          <a:p>
            <a:pPr algn="ctr"/>
            <a:r>
              <a:rPr lang="ja-JP" altLang="en-US" sz="4000" dirty="0" smtClean="0"/>
              <a:t>重力加速度の実験</a:t>
            </a:r>
            <a:endParaRPr lang="en-US" altLang="ja-JP" sz="4000" dirty="0" smtClean="0"/>
          </a:p>
          <a:p>
            <a:pPr algn="ctr"/>
            <a:r>
              <a:rPr lang="ja-JP" altLang="en-US" sz="4000" dirty="0" smtClean="0"/>
              <a:t>（</a:t>
            </a:r>
            <a:r>
              <a:rPr lang="en-US" altLang="ja-JP" sz="4000" dirty="0" smtClean="0"/>
              <a:t>g</a:t>
            </a:r>
            <a:r>
              <a:rPr lang="ja-JP" altLang="en-US" sz="4000" dirty="0" smtClean="0"/>
              <a:t>の測定）</a:t>
            </a:r>
            <a:endParaRPr lang="en-US" altLang="ja-JP" sz="4000" dirty="0"/>
          </a:p>
        </p:txBody>
      </p:sp>
      <p:sp>
        <p:nvSpPr>
          <p:cNvPr id="22" name="テキスト ボックス 21"/>
          <p:cNvSpPr txBox="1"/>
          <p:nvPr/>
        </p:nvSpPr>
        <p:spPr>
          <a:xfrm>
            <a:off x="7786557" y="2663279"/>
            <a:ext cx="5732713" cy="1441764"/>
          </a:xfrm>
          <a:prstGeom prst="rect">
            <a:avLst/>
          </a:prstGeom>
          <a:noFill/>
        </p:spPr>
        <p:txBody>
          <a:bodyPr wrap="square" lIns="208620" tIns="104310" rIns="208620" bIns="104310" rtlCol="0">
            <a:spAutoFit/>
          </a:bodyPr>
          <a:lstStyle/>
          <a:p>
            <a:pPr algn="ctr"/>
            <a:r>
              <a:rPr lang="ja-JP" altLang="en-US" sz="4000" dirty="0" smtClean="0"/>
              <a:t>エラトステネス</a:t>
            </a:r>
            <a:endParaRPr lang="en-US" altLang="ja-JP" sz="4000" dirty="0" smtClean="0"/>
          </a:p>
          <a:p>
            <a:pPr algn="ctr"/>
            <a:r>
              <a:rPr lang="ja-JP" altLang="en-US" sz="4000" dirty="0" smtClean="0"/>
              <a:t>の実験（</a:t>
            </a:r>
            <a:r>
              <a:rPr lang="en-US" altLang="ja-JP" sz="4000" dirty="0" smtClean="0"/>
              <a:t>r</a:t>
            </a:r>
            <a:r>
              <a:rPr lang="ja-JP" altLang="en-US" sz="4000" dirty="0" smtClean="0"/>
              <a:t>の測定）</a:t>
            </a:r>
            <a:endParaRPr lang="en-US" altLang="ja-JP" sz="4000" dirty="0"/>
          </a:p>
        </p:txBody>
      </p:sp>
      <p:sp>
        <p:nvSpPr>
          <p:cNvPr id="10" name="テキスト ボックス 9"/>
          <p:cNvSpPr txBox="1"/>
          <p:nvPr/>
        </p:nvSpPr>
        <p:spPr>
          <a:xfrm>
            <a:off x="2107285" y="4837005"/>
            <a:ext cx="4722203" cy="2057317"/>
          </a:xfrm>
          <a:prstGeom prst="rect">
            <a:avLst/>
          </a:prstGeom>
          <a:noFill/>
        </p:spPr>
        <p:txBody>
          <a:bodyPr wrap="square" lIns="208620" tIns="104310" rIns="208620" bIns="104310" rtlCol="0">
            <a:spAutoFit/>
          </a:bodyPr>
          <a:lstStyle/>
          <a:p>
            <a:r>
              <a:rPr kumimoji="1" lang="ja-JP" altLang="en-US" sz="4000" dirty="0" smtClean="0"/>
              <a:t>鉄球を転がしてみんなで求めてみよう！</a:t>
            </a:r>
            <a:endParaRPr kumimoji="1" lang="en-US" altLang="ja-JP" sz="4000" dirty="0" smtClean="0"/>
          </a:p>
        </p:txBody>
      </p:sp>
      <p:sp>
        <p:nvSpPr>
          <p:cNvPr id="12" name="テキスト ボックス 11"/>
          <p:cNvSpPr txBox="1"/>
          <p:nvPr/>
        </p:nvSpPr>
        <p:spPr>
          <a:xfrm>
            <a:off x="8254569" y="4837006"/>
            <a:ext cx="4796694" cy="2672870"/>
          </a:xfrm>
          <a:prstGeom prst="rect">
            <a:avLst/>
          </a:prstGeom>
          <a:noFill/>
        </p:spPr>
        <p:txBody>
          <a:bodyPr wrap="square" lIns="208620" tIns="104310" rIns="208620" bIns="104310" rtlCol="0">
            <a:spAutoFit/>
          </a:bodyPr>
          <a:lstStyle/>
          <a:p>
            <a:r>
              <a:rPr kumimoji="1" lang="ja-JP" altLang="en-US" sz="4000" dirty="0" smtClean="0"/>
              <a:t>エラトステネスが行った実験を現代風に</a:t>
            </a:r>
            <a:r>
              <a:rPr kumimoji="1" lang="en-US" altLang="ja-JP" sz="4000" dirty="0" smtClean="0"/>
              <a:t>GPS</a:t>
            </a:r>
            <a:r>
              <a:rPr kumimoji="1" lang="ja-JP" altLang="en-US" sz="4000" dirty="0" smtClean="0"/>
              <a:t>を使って求めてみた．</a:t>
            </a:r>
            <a:endParaRPr kumimoji="1" lang="ja-JP" altLang="en-US" sz="4000" dirty="0"/>
          </a:p>
        </p:txBody>
      </p:sp>
      <p:sp>
        <p:nvSpPr>
          <p:cNvPr id="13" name="テキスト ボックス 12"/>
          <p:cNvSpPr txBox="1"/>
          <p:nvPr/>
        </p:nvSpPr>
        <p:spPr>
          <a:xfrm>
            <a:off x="14270394" y="4837005"/>
            <a:ext cx="5524095" cy="2672870"/>
          </a:xfrm>
          <a:prstGeom prst="rect">
            <a:avLst/>
          </a:prstGeom>
          <a:noFill/>
        </p:spPr>
        <p:txBody>
          <a:bodyPr wrap="square" lIns="208620" tIns="104310" rIns="208620" bIns="104310" rtlCol="0">
            <a:spAutoFit/>
          </a:bodyPr>
          <a:lstStyle/>
          <a:p>
            <a:r>
              <a:rPr kumimoji="1" lang="ja-JP" altLang="en-US" sz="4000" dirty="0" smtClean="0"/>
              <a:t>キャベンディッシュ</a:t>
            </a:r>
            <a:r>
              <a:rPr lang="ja-JP" altLang="en-US" sz="4000" dirty="0"/>
              <a:t>が行ったシンプル</a:t>
            </a:r>
            <a:r>
              <a:rPr lang="ja-JP" altLang="en-US" sz="4000" dirty="0" smtClean="0"/>
              <a:t>かつ高精度な実験結果に近づけるように求めた．</a:t>
            </a:r>
            <a:endParaRPr kumimoji="1" lang="ja-JP" altLang="en-US" sz="4000" dirty="0"/>
          </a:p>
        </p:txBody>
      </p:sp>
    </p:spTree>
    <p:extLst>
      <p:ext uri="{BB962C8B-B14F-4D97-AF65-F5344CB8AC3E}">
        <p14:creationId xmlns:p14="http://schemas.microsoft.com/office/powerpoint/2010/main" val="2680332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フローチャート : 代替処理 6"/>
          <p:cNvSpPr/>
          <p:nvPr/>
        </p:nvSpPr>
        <p:spPr>
          <a:xfrm>
            <a:off x="13325" y="11793819"/>
            <a:ext cx="11495235" cy="281057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サブタイトル 2"/>
          <p:cNvSpPr>
            <a:spLocks noGrp="1"/>
          </p:cNvSpPr>
          <p:nvPr>
            <p:ph type="subTitle" idx="1"/>
          </p:nvPr>
        </p:nvSpPr>
        <p:spPr>
          <a:xfrm>
            <a:off x="5436816" y="1795382"/>
            <a:ext cx="14970760" cy="1440160"/>
          </a:xfrm>
        </p:spPr>
        <p:txBody>
          <a:bodyPr>
            <a:normAutofit/>
          </a:bodyPr>
          <a:lstStyle/>
          <a:p>
            <a:r>
              <a:rPr lang="ja-JP" altLang="en-US" sz="6600" dirty="0">
                <a:solidFill>
                  <a:schemeClr val="bg1"/>
                </a:solidFill>
              </a:rPr>
              <a:t>－</a:t>
            </a:r>
            <a:r>
              <a:rPr kumimoji="1" lang="ja-JP" altLang="en-US" sz="6600" dirty="0" smtClean="0">
                <a:solidFill>
                  <a:schemeClr val="bg1"/>
                </a:solidFill>
                <a:latin typeface="+mj-ea"/>
                <a:ea typeface="+mj-ea"/>
              </a:rPr>
              <a:t>エラストテネスの方法</a:t>
            </a:r>
            <a:r>
              <a:rPr kumimoji="1" lang="ja-JP" altLang="en-US" sz="6600" dirty="0" smtClean="0">
                <a:solidFill>
                  <a:schemeClr val="bg1"/>
                </a:solidFill>
              </a:rPr>
              <a:t>－</a:t>
            </a:r>
            <a:endParaRPr kumimoji="1" lang="ja-JP" altLang="en-US" sz="6600" dirty="0">
              <a:solidFill>
                <a:schemeClr val="bg1"/>
              </a:solidFill>
            </a:endParaRPr>
          </a:p>
        </p:txBody>
      </p:sp>
      <p:sp>
        <p:nvSpPr>
          <p:cNvPr id="2" name="タイトル 1"/>
          <p:cNvSpPr>
            <a:spLocks noGrp="1"/>
          </p:cNvSpPr>
          <p:nvPr>
            <p:ph type="ctrTitle"/>
          </p:nvPr>
        </p:nvSpPr>
        <p:spPr>
          <a:xfrm>
            <a:off x="3208020" y="576486"/>
            <a:ext cx="18178780" cy="1368574"/>
          </a:xfrm>
        </p:spPr>
        <p:txBody>
          <a:bodyPr>
            <a:noAutofit/>
          </a:bodyPr>
          <a:lstStyle/>
          <a:p>
            <a:r>
              <a:rPr kumimoji="1" lang="en-US" altLang="ja-JP" sz="8000" dirty="0" smtClean="0"/>
              <a:t>GPS</a:t>
            </a:r>
            <a:r>
              <a:rPr kumimoji="1" lang="ja-JP" altLang="en-US" sz="8000" dirty="0" smtClean="0"/>
              <a:t>を用いた地球の大きさ測定</a:t>
            </a:r>
            <a:endParaRPr kumimoji="1" lang="ja-JP" altLang="en-US" sz="8000" dirty="0"/>
          </a:p>
        </p:txBody>
      </p:sp>
      <p:sp>
        <p:nvSpPr>
          <p:cNvPr id="5" name="テキスト ボックス 4"/>
          <p:cNvSpPr txBox="1"/>
          <p:nvPr/>
        </p:nvSpPr>
        <p:spPr>
          <a:xfrm>
            <a:off x="424874" y="3010897"/>
            <a:ext cx="12132368" cy="7971413"/>
          </a:xfrm>
          <a:prstGeom prst="rect">
            <a:avLst/>
          </a:prstGeom>
          <a:noFill/>
        </p:spPr>
        <p:txBody>
          <a:bodyPr wrap="square" rtlCol="0">
            <a:spAutoFit/>
          </a:bodyPr>
          <a:lstStyle/>
          <a:p>
            <a:r>
              <a:rPr kumimoji="1" lang="ja-JP" altLang="en-US"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目的</a:t>
            </a:r>
            <a:endParaRPr kumimoji="1" lang="en-US" altLang="ja-JP"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古代ギリシャのエラストテネスの地球の大きさ測定の方法に</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習い</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GPS</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技術を利用して地球の大きさを確認してみる。</a:t>
            </a:r>
            <a:endPar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endParaRPr kumimoji="1" lang="en-US" altLang="ja-JP"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r>
              <a:rPr lang="ja-JP" altLang="en-US"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方法</a:t>
            </a:r>
            <a:endParaRPr lang="en-US" altLang="ja-JP"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地点から</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B</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地点に</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かけての南北に走る道路を歩いて，その両端の地点での座標を</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計測する</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事により，地球の大きさを計算する． </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ここで右図</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の道路（Ａ－Ｂ）の長さ</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は </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900</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ｍである</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と</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B</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の</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地点</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で</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GPS</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に</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より</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座標を</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計測</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する．こらから</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と</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B</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の</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緯度差を</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求め</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図</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１のように地球上での両地点の緯度差</a:t>
            </a:r>
            <a:r>
              <a:rPr lang="en-US"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φ</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２－</a:t>
            </a:r>
            <a:r>
              <a:rPr lang="en-US"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φ</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１に</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相当</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する</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扇形の円弧の長さと中心角は</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比例</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するので</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両地点間の地表距離</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Ｓ</a:t>
            </a:r>
            <a:r>
              <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(=900m)</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を適用すれば、</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地球の全円周Ｌは　</a:t>
            </a:r>
            <a:endParaRPr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　　　Ｌ</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＝Ｓ</a:t>
            </a:r>
            <a:r>
              <a:rPr lang="en-US"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３６０</a:t>
            </a:r>
            <a:r>
              <a:rPr lang="en-US" altLang="ja-JP"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a:t>
            </a:r>
            <a:r>
              <a:rPr lang="en-US"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φ</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２－</a:t>
            </a:r>
            <a:r>
              <a:rPr lang="en-US"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φ</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１</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）として求まる．</a:t>
            </a:r>
            <a:endParaRPr kumimoji="1"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4054" y="2840534"/>
            <a:ext cx="4321827" cy="6372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439403" y="12532619"/>
            <a:ext cx="5603304" cy="2246769"/>
          </a:xfrm>
          <a:prstGeom prst="rect">
            <a:avLst/>
          </a:prstGeom>
          <a:noFill/>
        </p:spPr>
        <p:txBody>
          <a:bodyPr wrap="square" rtlCol="0">
            <a:spAutoFit/>
          </a:bodyPr>
          <a:lstStyle/>
          <a:p>
            <a:r>
              <a:rPr kumimoji="1" lang="en-US" altLang="ja-JP" sz="3600" b="1" dirty="0" smtClean="0">
                <a:latin typeface="+mj-ea"/>
                <a:ea typeface="+mj-ea"/>
              </a:rPr>
              <a:t>A</a:t>
            </a:r>
            <a:r>
              <a:rPr kumimoji="1" lang="ja-JP" altLang="en-US" sz="3600" b="1" dirty="0" smtClean="0">
                <a:latin typeface="+mj-ea"/>
                <a:ea typeface="+mj-ea"/>
              </a:rPr>
              <a:t>地点の座標</a:t>
            </a:r>
            <a:r>
              <a:rPr kumimoji="1" lang="en-US" altLang="ja-JP" sz="3600" b="1" dirty="0" smtClean="0">
                <a:latin typeface="+mj-ea"/>
                <a:ea typeface="+mj-ea"/>
              </a:rPr>
              <a:t>(</a:t>
            </a:r>
            <a:r>
              <a:rPr lang="ja-JP" altLang="en-US" sz="3600" b="1" dirty="0" smtClean="0">
                <a:latin typeface="+mj-ea"/>
                <a:ea typeface="+mj-ea"/>
              </a:rPr>
              <a:t>緯度・経度</a:t>
            </a:r>
            <a:r>
              <a:rPr kumimoji="1" lang="en-US" altLang="ja-JP" sz="3600" b="1" dirty="0" smtClean="0">
                <a:latin typeface="+mj-ea"/>
                <a:ea typeface="+mj-ea"/>
              </a:rPr>
              <a:t>)</a:t>
            </a:r>
          </a:p>
          <a:p>
            <a:r>
              <a:rPr lang="ja-JP" altLang="en-US" sz="3600" dirty="0" smtClean="0">
                <a:latin typeface="+mj-ea"/>
                <a:ea typeface="+mj-ea"/>
              </a:rPr>
              <a:t>緯度</a:t>
            </a:r>
            <a:r>
              <a:rPr lang="el-GR" altLang="ja-JP" sz="3600" dirty="0" smtClean="0">
                <a:latin typeface="+mj-ea"/>
                <a:ea typeface="+mj-ea"/>
              </a:rPr>
              <a:t>φ</a:t>
            </a:r>
            <a:r>
              <a:rPr lang="en-US" altLang="ja-JP" sz="3600" dirty="0" smtClean="0">
                <a:latin typeface="+mj-ea"/>
                <a:ea typeface="+mj-ea"/>
              </a:rPr>
              <a:t>1</a:t>
            </a:r>
            <a:r>
              <a:rPr lang="ja-JP" altLang="en-US" sz="3600" dirty="0" smtClean="0">
                <a:latin typeface="+mj-ea"/>
                <a:ea typeface="+mj-ea"/>
              </a:rPr>
              <a:t>：</a:t>
            </a:r>
            <a:r>
              <a:rPr lang="en-US" altLang="ja-JP" sz="3600" dirty="0">
                <a:latin typeface="+mj-ea"/>
                <a:ea typeface="+mj-ea"/>
              </a:rPr>
              <a:t>35.70237138</a:t>
            </a:r>
            <a:endParaRPr lang="en-US" altLang="ja-JP" sz="3600" dirty="0" smtClean="0">
              <a:latin typeface="+mj-ea"/>
              <a:ea typeface="+mj-ea"/>
            </a:endParaRPr>
          </a:p>
          <a:p>
            <a:r>
              <a:rPr kumimoji="1" lang="ja-JP" altLang="en-US" sz="3600" dirty="0" smtClean="0">
                <a:latin typeface="+mj-ea"/>
                <a:ea typeface="+mj-ea"/>
              </a:rPr>
              <a:t>経度：</a:t>
            </a:r>
            <a:r>
              <a:rPr lang="en-US" altLang="ja-JP" sz="3600" dirty="0">
                <a:latin typeface="+mj-ea"/>
                <a:ea typeface="+mj-ea"/>
              </a:rPr>
              <a:t>139.52205000</a:t>
            </a:r>
            <a:endParaRPr kumimoji="1" lang="en-US" altLang="ja-JP" sz="3600" dirty="0" smtClean="0">
              <a:latin typeface="+mj-ea"/>
              <a:ea typeface="+mj-ea"/>
            </a:endParaRPr>
          </a:p>
          <a:p>
            <a:endParaRPr kumimoji="1" lang="ja-JP" altLang="en-US" sz="3200" dirty="0">
              <a:latin typeface="+mj-ea"/>
              <a:ea typeface="+mj-ea"/>
            </a:endParaRPr>
          </a:p>
        </p:txBody>
      </p:sp>
      <p:sp>
        <p:nvSpPr>
          <p:cNvPr id="8" name="テキスト ボックス 7"/>
          <p:cNvSpPr txBox="1"/>
          <p:nvPr/>
        </p:nvSpPr>
        <p:spPr>
          <a:xfrm>
            <a:off x="6028147" y="12529874"/>
            <a:ext cx="5639376" cy="2246769"/>
          </a:xfrm>
          <a:prstGeom prst="rect">
            <a:avLst/>
          </a:prstGeom>
          <a:noFill/>
        </p:spPr>
        <p:txBody>
          <a:bodyPr wrap="square" rtlCol="0">
            <a:spAutoFit/>
          </a:bodyPr>
          <a:lstStyle/>
          <a:p>
            <a:r>
              <a:rPr kumimoji="1" lang="en-US" altLang="ja-JP" sz="3600" b="1" dirty="0" smtClean="0">
                <a:latin typeface="+mj-ea"/>
                <a:ea typeface="+mj-ea"/>
              </a:rPr>
              <a:t>B</a:t>
            </a:r>
            <a:r>
              <a:rPr kumimoji="1" lang="ja-JP" altLang="en-US" sz="3600" b="1" dirty="0" smtClean="0">
                <a:latin typeface="+mj-ea"/>
                <a:ea typeface="+mj-ea"/>
              </a:rPr>
              <a:t>地点の座標</a:t>
            </a:r>
            <a:r>
              <a:rPr kumimoji="1" lang="en-US" altLang="ja-JP" sz="3600" b="1" dirty="0" smtClean="0">
                <a:latin typeface="+mj-ea"/>
                <a:ea typeface="+mj-ea"/>
              </a:rPr>
              <a:t>(</a:t>
            </a:r>
            <a:r>
              <a:rPr lang="ja-JP" altLang="en-US" sz="3600" b="1" dirty="0" smtClean="0">
                <a:latin typeface="+mj-ea"/>
                <a:ea typeface="+mj-ea"/>
              </a:rPr>
              <a:t>緯度・経度</a:t>
            </a:r>
            <a:r>
              <a:rPr kumimoji="1" lang="en-US" altLang="ja-JP" sz="3600" b="1" dirty="0" smtClean="0">
                <a:latin typeface="+mj-ea"/>
                <a:ea typeface="+mj-ea"/>
              </a:rPr>
              <a:t>)</a:t>
            </a:r>
          </a:p>
          <a:p>
            <a:r>
              <a:rPr lang="ja-JP" altLang="en-US" sz="3600" dirty="0" smtClean="0">
                <a:latin typeface="+mj-ea"/>
                <a:ea typeface="+mj-ea"/>
              </a:rPr>
              <a:t>緯度</a:t>
            </a:r>
            <a:r>
              <a:rPr lang="el-GR" altLang="ja-JP" sz="3600" dirty="0" smtClean="0">
                <a:latin typeface="+mj-ea"/>
                <a:ea typeface="+mj-ea"/>
              </a:rPr>
              <a:t>φ</a:t>
            </a:r>
            <a:r>
              <a:rPr lang="en-US" altLang="ja-JP" sz="3600" dirty="0" smtClean="0">
                <a:latin typeface="+mj-ea"/>
                <a:ea typeface="+mj-ea"/>
              </a:rPr>
              <a:t>2</a:t>
            </a:r>
            <a:r>
              <a:rPr lang="ja-JP" altLang="en-US" sz="3600" dirty="0" smtClean="0">
                <a:latin typeface="+mj-ea"/>
                <a:ea typeface="+mj-ea"/>
              </a:rPr>
              <a:t>：</a:t>
            </a:r>
            <a:r>
              <a:rPr lang="en-US" altLang="ja-JP" sz="3600" dirty="0">
                <a:latin typeface="+mj-ea"/>
                <a:ea typeface="+mj-ea"/>
              </a:rPr>
              <a:t>35.71036138</a:t>
            </a:r>
            <a:endParaRPr lang="en-US" altLang="ja-JP" sz="3600" dirty="0" smtClean="0">
              <a:latin typeface="+mj-ea"/>
              <a:ea typeface="+mj-ea"/>
            </a:endParaRPr>
          </a:p>
          <a:p>
            <a:r>
              <a:rPr kumimoji="1" lang="ja-JP" altLang="en-US" sz="3600" dirty="0" smtClean="0">
                <a:latin typeface="+mj-ea"/>
                <a:ea typeface="+mj-ea"/>
              </a:rPr>
              <a:t>経度：</a:t>
            </a:r>
            <a:r>
              <a:rPr lang="en-US" altLang="ja-JP" sz="3600" dirty="0">
                <a:latin typeface="+mj-ea"/>
                <a:ea typeface="+mj-ea"/>
              </a:rPr>
              <a:t>139.52177472</a:t>
            </a:r>
            <a:endParaRPr kumimoji="1" lang="en-US" altLang="ja-JP" sz="3600" dirty="0" smtClean="0">
              <a:latin typeface="+mj-ea"/>
              <a:ea typeface="+mj-ea"/>
            </a:endParaRPr>
          </a:p>
          <a:p>
            <a:endParaRPr kumimoji="1" lang="ja-JP" altLang="en-US" sz="3200" dirty="0">
              <a:latin typeface="+mj-ea"/>
              <a:ea typeface="+mj-ea"/>
            </a:endParaRPr>
          </a:p>
        </p:txBody>
      </p:sp>
      <p:sp>
        <p:nvSpPr>
          <p:cNvPr id="10" name="フローチャート : 代替処理 9"/>
          <p:cNvSpPr/>
          <p:nvPr/>
        </p:nvSpPr>
        <p:spPr>
          <a:xfrm>
            <a:off x="11667523" y="11310647"/>
            <a:ext cx="9395029" cy="331226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5595475" y="10702359"/>
            <a:ext cx="1789137" cy="923330"/>
          </a:xfrm>
          <a:prstGeom prst="rect">
            <a:avLst/>
          </a:prstGeom>
          <a:solidFill>
            <a:schemeClr val="bg1"/>
          </a:solidFill>
        </p:spPr>
        <p:txBody>
          <a:bodyPr wrap="square" rtlCol="0">
            <a:spAutoFit/>
          </a:bodyPr>
          <a:lstStyle/>
          <a:p>
            <a:r>
              <a:rPr kumimoji="1" lang="ja-JP" altLang="en-US" sz="5400" b="1" dirty="0" smtClean="0">
                <a:latin typeface="+mj-ea"/>
                <a:ea typeface="+mj-ea"/>
              </a:rPr>
              <a:t>結果</a:t>
            </a:r>
            <a:endParaRPr kumimoji="1" lang="ja-JP" altLang="en-US" sz="5400" b="1" dirty="0">
              <a:latin typeface="+mj-ea"/>
              <a:ea typeface="+mj-ea"/>
            </a:endParaRPr>
          </a:p>
        </p:txBody>
      </p:sp>
      <p:sp>
        <p:nvSpPr>
          <p:cNvPr id="11" name="テキスト ボックス 10"/>
          <p:cNvSpPr txBox="1"/>
          <p:nvPr/>
        </p:nvSpPr>
        <p:spPr>
          <a:xfrm>
            <a:off x="11870865" y="11921831"/>
            <a:ext cx="9145016" cy="2554545"/>
          </a:xfrm>
          <a:prstGeom prst="rect">
            <a:avLst/>
          </a:prstGeom>
          <a:noFill/>
        </p:spPr>
        <p:txBody>
          <a:bodyPr wrap="square" rtlCol="0">
            <a:spAutoFit/>
          </a:bodyPr>
          <a:lstStyle/>
          <a:p>
            <a:pPr algn="ctr"/>
            <a:r>
              <a:rPr kumimoji="1" lang="ja-JP" altLang="en-US" sz="4400" b="1" dirty="0" smtClean="0">
                <a:latin typeface="+mj-ea"/>
                <a:ea typeface="+mj-ea"/>
              </a:rPr>
              <a:t>地球の全長：</a:t>
            </a:r>
            <a:r>
              <a:rPr kumimoji="1" lang="en-US" altLang="ja-JP" sz="4400" b="1" dirty="0" smtClean="0">
                <a:latin typeface="+mj-ea"/>
                <a:ea typeface="+mj-ea"/>
              </a:rPr>
              <a:t>40551km</a:t>
            </a:r>
            <a:r>
              <a:rPr kumimoji="1" lang="ja-JP" altLang="en-US" sz="4400" b="1" dirty="0" smtClean="0">
                <a:latin typeface="+mj-ea"/>
                <a:ea typeface="+mj-ea"/>
              </a:rPr>
              <a:t>　</a:t>
            </a:r>
            <a:endParaRPr kumimoji="1" lang="en-US" altLang="ja-JP" sz="4400" b="1" dirty="0" smtClean="0">
              <a:latin typeface="+mj-ea"/>
              <a:ea typeface="+mj-ea"/>
            </a:endParaRPr>
          </a:p>
          <a:p>
            <a:pPr algn="ctr"/>
            <a:r>
              <a:rPr lang="ja-JP" altLang="en-US" sz="4400" b="1" dirty="0">
                <a:latin typeface="+mj-ea"/>
                <a:ea typeface="+mj-ea"/>
              </a:rPr>
              <a:t>地球</a:t>
            </a:r>
            <a:r>
              <a:rPr lang="ja-JP" altLang="en-US" sz="4400" b="1" dirty="0" smtClean="0">
                <a:latin typeface="+mj-ea"/>
                <a:ea typeface="+mj-ea"/>
              </a:rPr>
              <a:t>の半径：</a:t>
            </a:r>
            <a:r>
              <a:rPr lang="en-US" altLang="ja-JP" sz="4400" b="1" dirty="0" smtClean="0">
                <a:latin typeface="+mj-ea"/>
                <a:ea typeface="+mj-ea"/>
              </a:rPr>
              <a:t>6454km</a:t>
            </a:r>
          </a:p>
          <a:p>
            <a:r>
              <a:rPr kumimoji="1" lang="en-US" altLang="ja-JP" sz="3600" dirty="0" smtClean="0">
                <a:latin typeface="+mj-ea"/>
                <a:ea typeface="+mj-ea"/>
              </a:rPr>
              <a:t>(</a:t>
            </a:r>
            <a:r>
              <a:rPr kumimoji="1" lang="ja-JP" altLang="en-US" sz="3600" dirty="0" smtClean="0">
                <a:latin typeface="+mj-ea"/>
                <a:ea typeface="+mj-ea"/>
              </a:rPr>
              <a:t>エラストテネスが測定した全長：</a:t>
            </a:r>
            <a:r>
              <a:rPr kumimoji="1" lang="en-US" altLang="ja-JP" sz="3600" dirty="0" smtClean="0">
                <a:latin typeface="+mj-ea"/>
                <a:ea typeface="+mj-ea"/>
              </a:rPr>
              <a:t>46250km)</a:t>
            </a:r>
          </a:p>
          <a:p>
            <a:r>
              <a:rPr lang="en-US" altLang="ja-JP" sz="3600" dirty="0" smtClean="0">
                <a:latin typeface="+mj-ea"/>
                <a:ea typeface="+mj-ea"/>
              </a:rPr>
              <a:t>(</a:t>
            </a:r>
            <a:r>
              <a:rPr lang="ja-JP" altLang="en-US" sz="3600" dirty="0" smtClean="0">
                <a:latin typeface="+mj-ea"/>
                <a:ea typeface="+mj-ea"/>
              </a:rPr>
              <a:t>実際の地球の全長：</a:t>
            </a:r>
            <a:r>
              <a:rPr lang="en-US" altLang="ja-JP" sz="3600" dirty="0" smtClean="0">
                <a:latin typeface="+mj-ea"/>
                <a:ea typeface="+mj-ea"/>
              </a:rPr>
              <a:t>40075km </a:t>
            </a:r>
            <a:r>
              <a:rPr lang="ja-JP" altLang="en-US" sz="3600" dirty="0" smtClean="0">
                <a:latin typeface="+mj-ea"/>
                <a:ea typeface="+mj-ea"/>
              </a:rPr>
              <a:t>半径</a:t>
            </a:r>
            <a:r>
              <a:rPr lang="en-US" altLang="ja-JP" sz="3600" dirty="0" smtClean="0">
                <a:latin typeface="+mj-ea"/>
                <a:ea typeface="+mj-ea"/>
              </a:rPr>
              <a:t>:6371km)</a:t>
            </a:r>
            <a:endParaRPr kumimoji="1" lang="ja-JP" altLang="en-US" sz="3600" dirty="0">
              <a:latin typeface="+mj-ea"/>
              <a:ea typeface="+mj-ea"/>
            </a:endParaRPr>
          </a:p>
        </p:txBody>
      </p:sp>
      <p:sp>
        <p:nvSpPr>
          <p:cNvPr id="12" name="円/楕円 11"/>
          <p:cNvSpPr/>
          <p:nvPr/>
        </p:nvSpPr>
        <p:spPr>
          <a:xfrm>
            <a:off x="18046376" y="8065318"/>
            <a:ext cx="808591" cy="7200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4800" dirty="0" smtClean="0"/>
              <a:t>A</a:t>
            </a:r>
            <a:endParaRPr kumimoji="1" lang="ja-JP" altLang="en-US" dirty="0"/>
          </a:p>
        </p:txBody>
      </p:sp>
      <p:sp>
        <p:nvSpPr>
          <p:cNvPr id="14" name="円/楕円 13"/>
          <p:cNvSpPr/>
          <p:nvPr/>
        </p:nvSpPr>
        <p:spPr>
          <a:xfrm>
            <a:off x="17972542" y="2870449"/>
            <a:ext cx="698595" cy="72008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ja-JP" sz="4800" dirty="0"/>
              <a:t>B</a:t>
            </a:r>
            <a:endParaRPr kumimoji="1" lang="ja-JP" altLang="en-US" dirty="0"/>
          </a:p>
        </p:txBody>
      </p:sp>
      <p:sp>
        <p:nvSpPr>
          <p:cNvPr id="15" name="テキスト ボックス 14"/>
          <p:cNvSpPr txBox="1"/>
          <p:nvPr/>
        </p:nvSpPr>
        <p:spPr>
          <a:xfrm>
            <a:off x="4866373" y="11230930"/>
            <a:ext cx="1789137" cy="923330"/>
          </a:xfrm>
          <a:prstGeom prst="rect">
            <a:avLst/>
          </a:prstGeom>
          <a:solidFill>
            <a:schemeClr val="bg1"/>
          </a:solidFill>
        </p:spPr>
        <p:txBody>
          <a:bodyPr wrap="square" rtlCol="0">
            <a:spAutoFit/>
          </a:bodyPr>
          <a:lstStyle/>
          <a:p>
            <a:r>
              <a:rPr lang="ja-JP" altLang="en-US" sz="5400" b="1" dirty="0">
                <a:latin typeface="+mj-ea"/>
                <a:ea typeface="+mj-ea"/>
              </a:rPr>
              <a:t>計測</a:t>
            </a:r>
            <a:endParaRPr kumimoji="1" lang="ja-JP" altLang="en-US" sz="5400" b="1" dirty="0">
              <a:latin typeface="+mj-ea"/>
              <a:ea typeface="+mj-ea"/>
            </a:endParaRPr>
          </a:p>
        </p:txBody>
      </p:sp>
      <p:pic>
        <p:nvPicPr>
          <p:cNvPr id="1027" name="Picture 3" descr="C:\Users\Masayuki Yamaguchi\Pictures\無題.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1144" y="6026746"/>
            <a:ext cx="3862130" cy="4215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8671137" y="4782915"/>
            <a:ext cx="2344744" cy="1015663"/>
          </a:xfrm>
          <a:prstGeom prst="rect">
            <a:avLst/>
          </a:prstGeom>
          <a:noFill/>
        </p:spPr>
        <p:txBody>
          <a:bodyPr wrap="square" rtlCol="0">
            <a:spAutoFit/>
          </a:bodyPr>
          <a:lstStyle/>
          <a:p>
            <a:r>
              <a:rPr kumimoji="1" lang="en-US" altLang="ja-JP" sz="6000" b="1" dirty="0" smtClean="0">
                <a:solidFill>
                  <a:schemeClr val="accent6">
                    <a:lumMod val="75000"/>
                  </a:schemeClr>
                </a:solidFill>
                <a:latin typeface="+mj-ea"/>
                <a:ea typeface="+mj-ea"/>
              </a:rPr>
              <a:t>900m</a:t>
            </a:r>
            <a:endParaRPr kumimoji="1" lang="ja-JP" altLang="en-US" sz="6000" b="1" dirty="0">
              <a:solidFill>
                <a:schemeClr val="accent6">
                  <a:lumMod val="75000"/>
                </a:schemeClr>
              </a:solidFill>
              <a:latin typeface="+mj-ea"/>
              <a:ea typeface="+mj-ea"/>
            </a:endParaRPr>
          </a:p>
        </p:txBody>
      </p:sp>
    </p:spTree>
    <p:extLst>
      <p:ext uri="{BB962C8B-B14F-4D97-AF65-F5344CB8AC3E}">
        <p14:creationId xmlns:p14="http://schemas.microsoft.com/office/powerpoint/2010/main" val="21430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1154" y="761977"/>
            <a:ext cx="14012072" cy="2520421"/>
          </a:xfrm>
        </p:spPr>
        <p:txBody>
          <a:bodyPr/>
          <a:lstStyle/>
          <a:p>
            <a:r>
              <a:rPr kumimoji="1" lang="ja-JP" altLang="en-US" sz="8000" dirty="0" smtClean="0"/>
              <a:t>キャベンディッシュの実験</a:t>
            </a:r>
            <a:endParaRPr kumimoji="1" lang="ja-JP" altLang="en-US" sz="8000" dirty="0"/>
          </a:p>
        </p:txBody>
      </p:sp>
      <p:sp>
        <p:nvSpPr>
          <p:cNvPr id="27" name="正方形/長方形 26"/>
          <p:cNvSpPr/>
          <p:nvPr/>
        </p:nvSpPr>
        <p:spPr>
          <a:xfrm>
            <a:off x="556033" y="2590899"/>
            <a:ext cx="1111202" cy="646331"/>
          </a:xfrm>
          <a:prstGeom prst="rect">
            <a:avLst/>
          </a:prstGeom>
        </p:spPr>
        <p:txBody>
          <a:bodyPr wrap="none">
            <a:spAutoFit/>
          </a:bodyPr>
          <a:lstStyle/>
          <a:p>
            <a:r>
              <a:rPr lang="ja-JP" alt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概要</a:t>
            </a:r>
            <a:endParaRPr lang="en-US" altLang="ja-JP"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ndParaRPr>
          </a:p>
        </p:txBody>
      </p:sp>
      <p:grpSp>
        <p:nvGrpSpPr>
          <p:cNvPr id="88" name="グループ化 87"/>
          <p:cNvGrpSpPr/>
          <p:nvPr/>
        </p:nvGrpSpPr>
        <p:grpSpPr>
          <a:xfrm>
            <a:off x="421864" y="3237230"/>
            <a:ext cx="9186093" cy="10709912"/>
            <a:chOff x="360974" y="4091707"/>
            <a:chExt cx="9186093" cy="10709912"/>
          </a:xfrm>
        </p:grpSpPr>
        <p:sp>
          <p:nvSpPr>
            <p:cNvPr id="9" name="角丸四角形吹き出し 8"/>
            <p:cNvSpPr/>
            <p:nvPr/>
          </p:nvSpPr>
          <p:spPr>
            <a:xfrm>
              <a:off x="382160" y="4514207"/>
              <a:ext cx="6592627" cy="803678"/>
            </a:xfrm>
            <a:prstGeom prst="wedgeRoundRectCallout">
              <a:avLst>
                <a:gd name="adj1" fmla="val 62013"/>
                <a:gd name="adj2" fmla="val -173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0" name="グループ化 9"/>
            <p:cNvGrpSpPr/>
            <p:nvPr/>
          </p:nvGrpSpPr>
          <p:grpSpPr>
            <a:xfrm>
              <a:off x="7840771" y="4091707"/>
              <a:ext cx="1111241" cy="1490187"/>
              <a:chOff x="7804709" y="1614985"/>
              <a:chExt cx="1327265" cy="1738104"/>
            </a:xfrm>
          </p:grpSpPr>
          <p:pic>
            <p:nvPicPr>
              <p:cNvPr id="12" name="Picture 3" descr="C:\Users\mizore\Downloads\100215_jpg\100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099" y="1988840"/>
                <a:ext cx="404335" cy="136424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rot="20737710">
                <a:off x="7804709" y="1614985"/>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sp>
            <p:nvSpPr>
              <p:cNvPr id="14" name="テキスト ボックス 13"/>
              <p:cNvSpPr txBox="1"/>
              <p:nvPr/>
            </p:nvSpPr>
            <p:spPr>
              <a:xfrm rot="1982624">
                <a:off x="8699926" y="1735404"/>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grpSp>
        <p:sp>
          <p:nvSpPr>
            <p:cNvPr id="11" name="テキスト ボックス 10"/>
            <p:cNvSpPr txBox="1"/>
            <p:nvPr/>
          </p:nvSpPr>
          <p:spPr>
            <a:xfrm>
              <a:off x="652600" y="4685213"/>
              <a:ext cx="6769111" cy="523220"/>
            </a:xfrm>
            <a:prstGeom prst="rect">
              <a:avLst/>
            </a:prstGeom>
            <a:noFill/>
          </p:spPr>
          <p:txBody>
            <a:bodyPr wrap="square" rtlCol="0">
              <a:spAutoFit/>
            </a:bodyPr>
            <a:lstStyle/>
            <a:p>
              <a:r>
                <a:rPr kumimoji="1" lang="ja-JP" altLang="en-US" sz="2800" dirty="0" smtClean="0"/>
                <a:t>キャベンディッシュの実験って何？</a:t>
              </a:r>
              <a:endParaRPr kumimoji="1" lang="en-US" altLang="ja-JP" sz="2800" dirty="0" smtClean="0"/>
            </a:p>
          </p:txBody>
        </p:sp>
        <p:grpSp>
          <p:nvGrpSpPr>
            <p:cNvPr id="61" name="グループ化 60"/>
            <p:cNvGrpSpPr/>
            <p:nvPr/>
          </p:nvGrpSpPr>
          <p:grpSpPr>
            <a:xfrm>
              <a:off x="360974" y="5915427"/>
              <a:ext cx="8296795" cy="1815882"/>
              <a:chOff x="726325" y="6280104"/>
              <a:chExt cx="8296795" cy="1815882"/>
            </a:xfrm>
          </p:grpSpPr>
          <p:pic>
            <p:nvPicPr>
              <p:cNvPr id="5" name="Picture 4" descr="C:\Users\mizore\Downloads\100054_jpg\100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325" y="6280104"/>
                <a:ext cx="689770" cy="1258293"/>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1819765" y="6280104"/>
                <a:ext cx="7203355" cy="1815882"/>
              </a:xfrm>
              <a:prstGeom prst="wedgeRoundRectCallout">
                <a:avLst>
                  <a:gd name="adj1" fmla="val -57475"/>
                  <a:gd name="adj2" fmla="val -4189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3200" dirty="0"/>
              </a:p>
            </p:txBody>
          </p:sp>
          <p:sp>
            <p:nvSpPr>
              <p:cNvPr id="8" name="正方形/長方形 7"/>
              <p:cNvSpPr/>
              <p:nvPr/>
            </p:nvSpPr>
            <p:spPr>
              <a:xfrm>
                <a:off x="1849085" y="6280104"/>
                <a:ext cx="7174035" cy="1815882"/>
              </a:xfrm>
              <a:prstGeom prst="rect">
                <a:avLst/>
              </a:prstGeom>
            </p:spPr>
            <p:txBody>
              <a:bodyPr wrap="square">
                <a:spAutoFit/>
              </a:bodyPr>
              <a:lstStyle/>
              <a:p>
                <a:r>
                  <a:rPr lang="ja-JP" altLang="en-US" sz="2800" dirty="0"/>
                  <a:t>この実験は大学生である私たちより約</a:t>
                </a:r>
                <a:r>
                  <a:rPr lang="en-US" altLang="ja-JP" sz="2800" dirty="0"/>
                  <a:t>260</a:t>
                </a:r>
                <a:r>
                  <a:rPr lang="ja-JP" altLang="en-US" sz="2800" dirty="0"/>
                  <a:t>歳年上であるキャベンディッシュ氏が，２つの物体間に働く万有引力の測定と地球の比重の測定を行った実験</a:t>
                </a:r>
                <a:r>
                  <a:rPr lang="ja-JP" altLang="en-US" sz="2800" dirty="0" smtClean="0"/>
                  <a:t>で</a:t>
                </a:r>
                <a:r>
                  <a:rPr lang="ja-JP" altLang="en-US" sz="2800" dirty="0"/>
                  <a:t>す</a:t>
                </a:r>
                <a:r>
                  <a:rPr lang="ja-JP" altLang="en-US" sz="2800" dirty="0" smtClean="0"/>
                  <a:t>．</a:t>
                </a:r>
                <a:endParaRPr lang="ja-JP" altLang="en-US" sz="2800" dirty="0"/>
              </a:p>
            </p:txBody>
          </p:sp>
        </p:grpSp>
        <p:sp>
          <p:nvSpPr>
            <p:cNvPr id="55" name="角丸四角形 54"/>
            <p:cNvSpPr/>
            <p:nvPr/>
          </p:nvSpPr>
          <p:spPr>
            <a:xfrm>
              <a:off x="360974" y="9598460"/>
              <a:ext cx="9001000" cy="52031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8" name="グループ化 27"/>
            <p:cNvGrpSpPr/>
            <p:nvPr/>
          </p:nvGrpSpPr>
          <p:grpSpPr>
            <a:xfrm>
              <a:off x="880905" y="9949152"/>
              <a:ext cx="7776864" cy="3413272"/>
              <a:chOff x="755576" y="1983988"/>
              <a:chExt cx="7776864" cy="3413272"/>
            </a:xfrm>
          </p:grpSpPr>
          <p:sp>
            <p:nvSpPr>
              <p:cNvPr id="29" name="正方形/長方形 28"/>
              <p:cNvSpPr/>
              <p:nvPr/>
            </p:nvSpPr>
            <p:spPr>
              <a:xfrm>
                <a:off x="755576" y="1983988"/>
                <a:ext cx="7776864" cy="1384995"/>
              </a:xfrm>
              <a:prstGeom prst="rect">
                <a:avLst/>
              </a:prstGeom>
            </p:spPr>
            <p:txBody>
              <a:bodyPr wrap="square">
                <a:spAutoFit/>
              </a:bodyPr>
              <a:lstStyle/>
              <a:p>
                <a:r>
                  <a:rPr lang="ja-JP" altLang="en-US" sz="2800" dirty="0" smtClean="0"/>
                  <a:t>この</a:t>
                </a:r>
                <a:r>
                  <a:rPr lang="ja-JP" altLang="en-US" sz="2800" dirty="0"/>
                  <a:t>宇宙においてはどこでも全て</a:t>
                </a:r>
                <a:r>
                  <a:rPr lang="ja-JP" altLang="en-US" sz="2800" dirty="0" smtClean="0"/>
                  <a:t>の物体は互いに引き寄せる作用（引力，重力）</a:t>
                </a:r>
                <a:r>
                  <a:rPr lang="ja-JP" altLang="en-US" sz="2800" dirty="0"/>
                  <a:t>を及ぼしあって</a:t>
                </a:r>
                <a:r>
                  <a:rPr lang="ja-JP" altLang="en-US" sz="2800" dirty="0" smtClean="0"/>
                  <a:t>いる．</a:t>
                </a:r>
                <a:endParaRPr lang="en-US" altLang="ja-JP" sz="2800" dirty="0" smtClean="0"/>
              </a:p>
            </p:txBody>
          </p:sp>
          <p:grpSp>
            <p:nvGrpSpPr>
              <p:cNvPr id="30" name="グループ化 29"/>
              <p:cNvGrpSpPr/>
              <p:nvPr/>
            </p:nvGrpSpPr>
            <p:grpSpPr>
              <a:xfrm>
                <a:off x="1502659" y="3577896"/>
                <a:ext cx="5760640" cy="1819364"/>
                <a:chOff x="1475656" y="3841884"/>
                <a:chExt cx="5760640" cy="1819364"/>
              </a:xfrm>
            </p:grpSpPr>
            <p:grpSp>
              <p:nvGrpSpPr>
                <p:cNvPr id="31" name="グループ化 30"/>
                <p:cNvGrpSpPr/>
                <p:nvPr/>
              </p:nvGrpSpPr>
              <p:grpSpPr>
                <a:xfrm>
                  <a:off x="1475656" y="3841884"/>
                  <a:ext cx="5760640" cy="1540914"/>
                  <a:chOff x="1475656" y="4336358"/>
                  <a:chExt cx="5760640" cy="1540914"/>
                </a:xfrm>
              </p:grpSpPr>
              <p:sp>
                <p:nvSpPr>
                  <p:cNvPr id="34" name="円/楕円 33"/>
                  <p:cNvSpPr/>
                  <p:nvPr/>
                </p:nvSpPr>
                <p:spPr>
                  <a:xfrm>
                    <a:off x="1475656" y="4365104"/>
                    <a:ext cx="1584176" cy="151216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5" name="円/楕円 34"/>
                  <p:cNvSpPr/>
                  <p:nvPr/>
                </p:nvSpPr>
                <p:spPr>
                  <a:xfrm>
                    <a:off x="5652120" y="4365104"/>
                    <a:ext cx="1584176" cy="151216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6" name="右矢印 35"/>
                  <p:cNvSpPr/>
                  <p:nvPr/>
                </p:nvSpPr>
                <p:spPr>
                  <a:xfrm>
                    <a:off x="3059832" y="4941168"/>
                    <a:ext cx="1107710" cy="36004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rot="10800000">
                    <a:off x="4544410" y="4941168"/>
                    <a:ext cx="1107710"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943708" y="4859578"/>
                    <a:ext cx="648072" cy="523220"/>
                  </a:xfrm>
                  <a:prstGeom prst="rect">
                    <a:avLst/>
                  </a:prstGeom>
                  <a:noFill/>
                </p:spPr>
                <p:txBody>
                  <a:bodyPr wrap="square" rtlCol="0">
                    <a:spAutoFit/>
                  </a:bodyPr>
                  <a:lstStyle/>
                  <a:p>
                    <a:r>
                      <a:rPr kumimoji="1" lang="en-US" altLang="ja-JP" sz="2800" dirty="0" smtClean="0"/>
                      <a:t>m1</a:t>
                    </a:r>
                    <a:endParaRPr kumimoji="1" lang="ja-JP" altLang="en-US" sz="2800" dirty="0"/>
                  </a:p>
                </p:txBody>
              </p:sp>
              <p:sp>
                <p:nvSpPr>
                  <p:cNvPr id="39" name="テキスト ボックス 38"/>
                  <p:cNvSpPr txBox="1"/>
                  <p:nvPr/>
                </p:nvSpPr>
                <p:spPr>
                  <a:xfrm>
                    <a:off x="6120172" y="4859578"/>
                    <a:ext cx="756084" cy="523220"/>
                  </a:xfrm>
                  <a:prstGeom prst="rect">
                    <a:avLst/>
                  </a:prstGeom>
                  <a:noFill/>
                </p:spPr>
                <p:txBody>
                  <a:bodyPr wrap="square" rtlCol="0">
                    <a:spAutoFit/>
                  </a:bodyPr>
                  <a:lstStyle/>
                  <a:p>
                    <a:r>
                      <a:rPr kumimoji="1" lang="en-US" altLang="ja-JP" sz="2800" dirty="0" smtClean="0"/>
                      <a:t>m2</a:t>
                    </a:r>
                    <a:endParaRPr kumimoji="1" lang="ja-JP" altLang="en-US" sz="2800" dirty="0"/>
                  </a:p>
                </p:txBody>
              </p:sp>
              <p:sp>
                <p:nvSpPr>
                  <p:cNvPr id="40" name="テキスト ボックス 39"/>
                  <p:cNvSpPr txBox="1"/>
                  <p:nvPr/>
                </p:nvSpPr>
                <p:spPr>
                  <a:xfrm>
                    <a:off x="3289651" y="4336358"/>
                    <a:ext cx="648072" cy="523220"/>
                  </a:xfrm>
                  <a:prstGeom prst="rect">
                    <a:avLst/>
                  </a:prstGeom>
                  <a:noFill/>
                </p:spPr>
                <p:txBody>
                  <a:bodyPr wrap="square" rtlCol="0">
                    <a:spAutoFit/>
                  </a:bodyPr>
                  <a:lstStyle/>
                  <a:p>
                    <a:r>
                      <a:rPr lang="en-US" altLang="ja-JP" sz="2800" dirty="0"/>
                      <a:t>F</a:t>
                    </a:r>
                    <a:r>
                      <a:rPr kumimoji="1" lang="en-US" altLang="ja-JP" sz="2800" dirty="0" smtClean="0"/>
                      <a:t>1</a:t>
                    </a:r>
                    <a:endParaRPr kumimoji="1" lang="ja-JP" altLang="en-US" sz="2800" dirty="0"/>
                  </a:p>
                </p:txBody>
              </p:sp>
              <p:sp>
                <p:nvSpPr>
                  <p:cNvPr id="41" name="テキスト ボックス 40"/>
                  <p:cNvSpPr txBox="1"/>
                  <p:nvPr/>
                </p:nvSpPr>
                <p:spPr>
                  <a:xfrm>
                    <a:off x="5025752" y="4336358"/>
                    <a:ext cx="648072" cy="523220"/>
                  </a:xfrm>
                  <a:prstGeom prst="rect">
                    <a:avLst/>
                  </a:prstGeom>
                  <a:noFill/>
                </p:spPr>
                <p:txBody>
                  <a:bodyPr wrap="square" rtlCol="0">
                    <a:spAutoFit/>
                  </a:bodyPr>
                  <a:lstStyle/>
                  <a:p>
                    <a:r>
                      <a:rPr lang="en-US" altLang="ja-JP" sz="2800" dirty="0" smtClean="0"/>
                      <a:t>F</a:t>
                    </a:r>
                    <a:r>
                      <a:rPr lang="en-US" altLang="ja-JP" sz="2800" dirty="0"/>
                      <a:t>2</a:t>
                    </a:r>
                    <a:endParaRPr kumimoji="1" lang="ja-JP" altLang="en-US" sz="2800" dirty="0"/>
                  </a:p>
                </p:txBody>
              </p:sp>
            </p:grpSp>
            <p:cxnSp>
              <p:nvCxnSpPr>
                <p:cNvPr id="32" name="直線矢印コネクタ 31"/>
                <p:cNvCxnSpPr/>
                <p:nvPr/>
              </p:nvCxnSpPr>
              <p:spPr>
                <a:xfrm>
                  <a:off x="2267744" y="5661248"/>
                  <a:ext cx="423047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テキスト ボックス 32"/>
                <p:cNvSpPr txBox="1"/>
                <p:nvPr/>
              </p:nvSpPr>
              <p:spPr>
                <a:xfrm>
                  <a:off x="4225168" y="5121188"/>
                  <a:ext cx="315622" cy="523220"/>
                </a:xfrm>
                <a:prstGeom prst="rect">
                  <a:avLst/>
                </a:prstGeom>
                <a:noFill/>
              </p:spPr>
              <p:txBody>
                <a:bodyPr wrap="square" rtlCol="0">
                  <a:spAutoFit/>
                </a:bodyPr>
                <a:lstStyle/>
                <a:p>
                  <a:r>
                    <a:rPr kumimoji="1" lang="en-US" altLang="ja-JP" sz="2800" dirty="0" smtClean="0"/>
                    <a:t>r</a:t>
                  </a:r>
                  <a:endParaRPr kumimoji="1" lang="ja-JP" altLang="en-US" sz="2800" dirty="0"/>
                </a:p>
              </p:txBody>
            </p:sp>
          </p:grpSp>
        </p:grpSp>
        <p:sp>
          <p:nvSpPr>
            <p:cNvPr id="47" name="角丸四角形吹き出し 46"/>
            <p:cNvSpPr/>
            <p:nvPr/>
          </p:nvSpPr>
          <p:spPr>
            <a:xfrm>
              <a:off x="1760721" y="8289182"/>
              <a:ext cx="5521217" cy="803678"/>
            </a:xfrm>
            <a:prstGeom prst="wedgeRoundRectCallout">
              <a:avLst>
                <a:gd name="adj1" fmla="val 62013"/>
                <a:gd name="adj2" fmla="val -173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2" name="テキスト ボックス 51"/>
            <p:cNvSpPr txBox="1"/>
            <p:nvPr/>
          </p:nvSpPr>
          <p:spPr>
            <a:xfrm>
              <a:off x="2019292" y="8442501"/>
              <a:ext cx="5500089" cy="523220"/>
            </a:xfrm>
            <a:prstGeom prst="rect">
              <a:avLst/>
            </a:prstGeom>
            <a:noFill/>
          </p:spPr>
          <p:txBody>
            <a:bodyPr wrap="square" rtlCol="0">
              <a:spAutoFit/>
            </a:bodyPr>
            <a:lstStyle/>
            <a:p>
              <a:r>
                <a:rPr lang="ja-JP" altLang="en-US" sz="2800" b="1" dirty="0"/>
                <a:t>万有</a:t>
              </a:r>
              <a:r>
                <a:rPr lang="ja-JP" altLang="en-US" sz="2800" b="1" dirty="0" smtClean="0"/>
                <a:t>引力ってどういうこと</a:t>
              </a:r>
              <a:r>
                <a:rPr kumimoji="1" lang="ja-JP" altLang="en-US" sz="2800" b="1" dirty="0" smtClean="0"/>
                <a:t>？</a:t>
              </a:r>
              <a:endParaRPr kumimoji="1" lang="en-US" altLang="ja-JP" sz="2800" b="1" dirty="0" smtClean="0"/>
            </a:p>
          </p:txBody>
        </p:sp>
        <mc:AlternateContent xmlns:mc="http://schemas.openxmlformats.org/markup-compatibility/2006" xmlns:a14="http://schemas.microsoft.com/office/drawing/2010/main">
          <mc:Choice Requires="a14">
            <p:sp>
              <p:nvSpPr>
                <p:cNvPr id="54" name="テキスト ボックス 53"/>
                <p:cNvSpPr txBox="1"/>
                <p:nvPr/>
              </p:nvSpPr>
              <p:spPr>
                <a:xfrm>
                  <a:off x="2222241" y="13751267"/>
                  <a:ext cx="2912464" cy="788742"/>
                </a:xfrm>
                <a:prstGeom prst="rect">
                  <a:avLst/>
                </a:prstGeom>
                <a:noFill/>
              </p:spPr>
              <p:txBody>
                <a:bodyPr wrap="none" rtlCol="0">
                  <a:spAutoFit/>
                </a:bodyPr>
                <a:lstStyle/>
                <a:p>
                  <a:r>
                    <a:rPr kumimoji="1" lang="en-US" altLang="ja-JP" sz="3200" dirty="0" smtClean="0"/>
                    <a:t>F1=F2=</a:t>
                  </a:r>
                  <a14:m>
                    <m:oMath xmlns:m="http://schemas.openxmlformats.org/officeDocument/2006/math">
                      <m:r>
                        <m:rPr>
                          <m:sty m:val="p"/>
                        </m:rPr>
                        <a:rPr kumimoji="1" lang="en-US" altLang="ja-JP" sz="3200" b="0" i="0" smtClean="0">
                          <a:latin typeface="Cambria Math"/>
                        </a:rPr>
                        <m:t>G</m:t>
                      </m:r>
                      <m:f>
                        <m:fPr>
                          <m:ctrlPr>
                            <a:rPr kumimoji="1" lang="en-US" altLang="ja-JP" sz="3200" i="1" smtClean="0">
                              <a:latin typeface="Cambria Math"/>
                            </a:rPr>
                          </m:ctrlPr>
                        </m:fPr>
                        <m:num>
                          <m:r>
                            <a:rPr kumimoji="1" lang="en-US" altLang="ja-JP" sz="3200" b="0" i="1" smtClean="0">
                              <a:latin typeface="Cambria Math"/>
                            </a:rPr>
                            <m:t>𝑚</m:t>
                          </m:r>
                          <m:r>
                            <a:rPr kumimoji="1" lang="en-US" altLang="ja-JP" sz="3200" b="0" i="1" smtClean="0">
                              <a:latin typeface="Cambria Math"/>
                            </a:rPr>
                            <m:t>1×</m:t>
                          </m:r>
                          <m:r>
                            <a:rPr kumimoji="1" lang="en-US" altLang="ja-JP" sz="3200" b="0" i="1" smtClean="0">
                              <a:latin typeface="Cambria Math"/>
                              <a:ea typeface="Cambria Math"/>
                            </a:rPr>
                            <m:t>𝑚</m:t>
                          </m:r>
                          <m:r>
                            <a:rPr kumimoji="1" lang="en-US" altLang="ja-JP" sz="3200" b="0" i="1" smtClean="0">
                              <a:latin typeface="Cambria Math"/>
                              <a:ea typeface="Cambria Math"/>
                            </a:rPr>
                            <m:t>2</m:t>
                          </m:r>
                        </m:num>
                        <m:den>
                          <m:sSup>
                            <m:sSupPr>
                              <m:ctrlPr>
                                <a:rPr kumimoji="1" lang="en-US" altLang="ja-JP" sz="3200" i="1" smtClean="0">
                                  <a:latin typeface="Cambria Math"/>
                                </a:rPr>
                              </m:ctrlPr>
                            </m:sSupPr>
                            <m:e>
                              <m:r>
                                <a:rPr kumimoji="1" lang="en-US" altLang="ja-JP" sz="3200" b="0" i="1" smtClean="0">
                                  <a:latin typeface="Cambria Math"/>
                                </a:rPr>
                                <m:t>𝑟</m:t>
                              </m:r>
                            </m:e>
                            <m:sup>
                              <m:r>
                                <a:rPr kumimoji="1" lang="en-US" altLang="ja-JP" sz="3200" b="0" i="1" smtClean="0">
                                  <a:latin typeface="Cambria Math"/>
                                </a:rPr>
                                <m:t>2</m:t>
                              </m:r>
                            </m:sup>
                          </m:sSup>
                        </m:den>
                      </m:f>
                    </m:oMath>
                  </a14:m>
                  <a:endParaRPr kumimoji="1" lang="ja-JP" altLang="en-US" sz="3200"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2222241" y="13751267"/>
                  <a:ext cx="2912464" cy="788742"/>
                </a:xfrm>
                <a:prstGeom prst="rect">
                  <a:avLst/>
                </a:prstGeom>
                <a:blipFill rotWithShape="1">
                  <a:blip r:embed="rId5"/>
                  <a:stretch>
                    <a:fillRect l="-5451" b="-10853"/>
                  </a:stretch>
                </a:blipFill>
              </p:spPr>
              <p:txBody>
                <a:bodyPr/>
                <a:lstStyle/>
                <a:p>
                  <a:r>
                    <a:rPr lang="ja-JP" altLang="en-US">
                      <a:noFill/>
                    </a:rPr>
                    <a:t> </a:t>
                  </a:r>
                </a:p>
              </p:txBody>
            </p:sp>
          </mc:Fallback>
        </mc:AlternateContent>
        <p:sp>
          <p:nvSpPr>
            <p:cNvPr id="56" name="右矢印 55"/>
            <p:cNvSpPr/>
            <p:nvPr/>
          </p:nvSpPr>
          <p:spPr>
            <a:xfrm>
              <a:off x="880905" y="14031566"/>
              <a:ext cx="1008112" cy="48002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4978261" y="14145638"/>
              <a:ext cx="4568806" cy="461665"/>
            </a:xfrm>
            <a:prstGeom prst="rect">
              <a:avLst/>
            </a:prstGeom>
            <a:noFill/>
          </p:spPr>
          <p:txBody>
            <a:bodyPr wrap="square" rtlCol="0">
              <a:spAutoFit/>
            </a:bodyPr>
            <a:lstStyle/>
            <a:p>
              <a:r>
                <a:rPr lang="ja-JP" altLang="en-US" sz="2400" dirty="0"/>
                <a:t>（</a:t>
              </a:r>
              <a:r>
                <a:rPr lang="ja-JP" altLang="en-US" sz="2400" dirty="0" smtClean="0"/>
                <a:t>万有引力の法則という）</a:t>
              </a:r>
              <a:endParaRPr kumimoji="1" lang="ja-JP" altLang="en-US" sz="2400" dirty="0"/>
            </a:p>
          </p:txBody>
        </p:sp>
        <p:grpSp>
          <p:nvGrpSpPr>
            <p:cNvPr id="62" name="グループ化 61"/>
            <p:cNvGrpSpPr/>
            <p:nvPr/>
          </p:nvGrpSpPr>
          <p:grpSpPr>
            <a:xfrm>
              <a:off x="7930433" y="7968652"/>
              <a:ext cx="1111241" cy="1490187"/>
              <a:chOff x="7804709" y="1614985"/>
              <a:chExt cx="1327265" cy="1738104"/>
            </a:xfrm>
          </p:grpSpPr>
          <p:pic>
            <p:nvPicPr>
              <p:cNvPr id="63" name="Picture 3" descr="C:\Users\mizore\Downloads\100215_jpg\100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099" y="1988840"/>
                <a:ext cx="404335" cy="1364249"/>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rot="20737710">
                <a:off x="7804709" y="1614985"/>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sp>
            <p:nvSpPr>
              <p:cNvPr id="65" name="テキスト ボックス 64"/>
              <p:cNvSpPr txBox="1"/>
              <p:nvPr/>
            </p:nvSpPr>
            <p:spPr>
              <a:xfrm rot="1982624">
                <a:off x="8699926" y="1735404"/>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grpSp>
      </p:grpSp>
      <p:grpSp>
        <p:nvGrpSpPr>
          <p:cNvPr id="15" name="グループ化 14"/>
          <p:cNvGrpSpPr/>
          <p:nvPr/>
        </p:nvGrpSpPr>
        <p:grpSpPr>
          <a:xfrm>
            <a:off x="11599763" y="3584217"/>
            <a:ext cx="8612124" cy="3789052"/>
            <a:chOff x="237396" y="2629984"/>
            <a:chExt cx="8612124" cy="3789052"/>
          </a:xfrm>
        </p:grpSpPr>
        <p:sp>
          <p:nvSpPr>
            <p:cNvPr id="16" name="角丸四角形吹き出し 15"/>
            <p:cNvSpPr/>
            <p:nvPr/>
          </p:nvSpPr>
          <p:spPr>
            <a:xfrm>
              <a:off x="237396" y="2629984"/>
              <a:ext cx="6654063" cy="803678"/>
            </a:xfrm>
            <a:prstGeom prst="wedgeRoundRectCallout">
              <a:avLst>
                <a:gd name="adj1" fmla="val 62013"/>
                <a:gd name="adj2" fmla="val -173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8" name="Picture 4" descr="C:\Users\mizore\Downloads\100054_jpg\100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365104"/>
              <a:ext cx="689770" cy="1258293"/>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吹き出し 18"/>
            <p:cNvSpPr/>
            <p:nvPr/>
          </p:nvSpPr>
          <p:spPr>
            <a:xfrm>
              <a:off x="1560984" y="4365104"/>
              <a:ext cx="7288536" cy="2053932"/>
            </a:xfrm>
            <a:prstGeom prst="wedgeRoundRectCallout">
              <a:avLst>
                <a:gd name="adj1" fmla="val -57475"/>
                <a:gd name="adj2" fmla="val -4189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237396" y="2770213"/>
              <a:ext cx="6654063" cy="523220"/>
            </a:xfrm>
            <a:prstGeom prst="rect">
              <a:avLst/>
            </a:prstGeom>
            <a:noFill/>
          </p:spPr>
          <p:txBody>
            <a:bodyPr wrap="square" rtlCol="0">
              <a:spAutoFit/>
            </a:bodyPr>
            <a:lstStyle/>
            <a:p>
              <a:r>
                <a:rPr kumimoji="1" lang="ja-JP" altLang="en-US" sz="2800" dirty="0" smtClean="0"/>
                <a:t>万有引力が働いてると何がうれしいの？</a:t>
              </a:r>
              <a:endParaRPr kumimoji="1" lang="en-US" altLang="ja-JP" sz="2800" dirty="0" smtClean="0"/>
            </a:p>
          </p:txBody>
        </p:sp>
        <p:sp>
          <p:nvSpPr>
            <p:cNvPr id="21" name="正方形/長方形 20"/>
            <p:cNvSpPr/>
            <p:nvPr/>
          </p:nvSpPr>
          <p:spPr>
            <a:xfrm>
              <a:off x="1683750" y="4484129"/>
              <a:ext cx="6948020" cy="1815882"/>
            </a:xfrm>
            <a:prstGeom prst="rect">
              <a:avLst/>
            </a:prstGeom>
          </p:spPr>
          <p:txBody>
            <a:bodyPr wrap="square">
              <a:spAutoFit/>
            </a:bodyPr>
            <a:lstStyle/>
            <a:p>
              <a:r>
                <a:rPr lang="ja-JP" altLang="en-US" sz="2800" dirty="0" smtClean="0"/>
                <a:t>・地球の質量が</a:t>
              </a:r>
              <a:r>
                <a:rPr lang="ja-JP" altLang="en-US" sz="2800" dirty="0"/>
                <a:t>地上から</a:t>
              </a:r>
              <a:r>
                <a:rPr lang="ja-JP" altLang="en-US" sz="2800" dirty="0" smtClean="0"/>
                <a:t>でも求められる</a:t>
              </a:r>
              <a:endParaRPr lang="en-US" altLang="ja-JP" sz="2800" dirty="0" smtClean="0"/>
            </a:p>
            <a:p>
              <a:r>
                <a:rPr lang="ja-JP" altLang="en-US" sz="2800" dirty="0" smtClean="0"/>
                <a:t>・衛星の軌道を算出できる</a:t>
              </a:r>
              <a:endParaRPr lang="en-US" altLang="ja-JP" sz="2800" dirty="0" smtClean="0"/>
            </a:p>
            <a:p>
              <a:r>
                <a:rPr lang="ja-JP" altLang="en-US" sz="2800" dirty="0" smtClean="0"/>
                <a:t>・月が地球の周りを回っていられる</a:t>
              </a:r>
              <a:endParaRPr lang="en-US" altLang="ja-JP" sz="2800" dirty="0" smtClean="0"/>
            </a:p>
            <a:p>
              <a:r>
                <a:rPr lang="ja-JP" altLang="en-US" sz="2800" dirty="0"/>
                <a:t> </a:t>
              </a:r>
              <a:r>
                <a:rPr lang="en-US" altLang="ja-JP" sz="2800" dirty="0" err="1" smtClean="0"/>
                <a:t>etc</a:t>
              </a:r>
              <a:endParaRPr lang="en-US" altLang="ja-JP" sz="2800" dirty="0" smtClean="0"/>
            </a:p>
          </p:txBody>
        </p:sp>
      </p:grpSp>
      <p:grpSp>
        <p:nvGrpSpPr>
          <p:cNvPr id="67" name="グループ化 66"/>
          <p:cNvGrpSpPr/>
          <p:nvPr/>
        </p:nvGrpSpPr>
        <p:grpSpPr>
          <a:xfrm>
            <a:off x="11686524" y="8059596"/>
            <a:ext cx="6654063" cy="803678"/>
            <a:chOff x="237396" y="2629984"/>
            <a:chExt cx="6654063" cy="803678"/>
          </a:xfrm>
        </p:grpSpPr>
        <p:sp>
          <p:nvSpPr>
            <p:cNvPr id="70" name="角丸四角形吹き出し 69"/>
            <p:cNvSpPr/>
            <p:nvPr/>
          </p:nvSpPr>
          <p:spPr>
            <a:xfrm>
              <a:off x="237396" y="2629984"/>
              <a:ext cx="6654063" cy="803678"/>
            </a:xfrm>
            <a:prstGeom prst="wedgeRoundRectCallout">
              <a:avLst>
                <a:gd name="adj1" fmla="val 62013"/>
                <a:gd name="adj2" fmla="val -173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237396" y="2770213"/>
              <a:ext cx="6654063" cy="523220"/>
            </a:xfrm>
            <a:prstGeom prst="rect">
              <a:avLst/>
            </a:prstGeom>
            <a:noFill/>
          </p:spPr>
          <p:txBody>
            <a:bodyPr wrap="square" rtlCol="0">
              <a:spAutoFit/>
            </a:bodyPr>
            <a:lstStyle/>
            <a:p>
              <a:r>
                <a:rPr lang="ja-JP" altLang="en-US" sz="2800" dirty="0" smtClean="0"/>
                <a:t>そもそもキャベンディッシュって誰？</a:t>
              </a:r>
              <a:endParaRPr kumimoji="1" lang="en-US" altLang="ja-JP" sz="2800" dirty="0" smtClean="0"/>
            </a:p>
          </p:txBody>
        </p:sp>
      </p:grpSp>
      <p:grpSp>
        <p:nvGrpSpPr>
          <p:cNvPr id="76" name="グループ化 75"/>
          <p:cNvGrpSpPr/>
          <p:nvPr/>
        </p:nvGrpSpPr>
        <p:grpSpPr>
          <a:xfrm>
            <a:off x="19148106" y="3200182"/>
            <a:ext cx="1111241" cy="1490187"/>
            <a:chOff x="7804709" y="1614985"/>
            <a:chExt cx="1327265" cy="1738104"/>
          </a:xfrm>
        </p:grpSpPr>
        <p:pic>
          <p:nvPicPr>
            <p:cNvPr id="77" name="Picture 3" descr="C:\Users\mizore\Downloads\100215_jpg\100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099" y="1988840"/>
              <a:ext cx="404335" cy="1364249"/>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77"/>
            <p:cNvSpPr txBox="1"/>
            <p:nvPr/>
          </p:nvSpPr>
          <p:spPr>
            <a:xfrm rot="20737710">
              <a:off x="7804709" y="1614985"/>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sp>
          <p:nvSpPr>
            <p:cNvPr id="79" name="テキスト ボックス 78"/>
            <p:cNvSpPr txBox="1"/>
            <p:nvPr/>
          </p:nvSpPr>
          <p:spPr>
            <a:xfrm rot="1982624">
              <a:off x="8699926" y="1735404"/>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grpSp>
      <p:grpSp>
        <p:nvGrpSpPr>
          <p:cNvPr id="80" name="グループ化 79"/>
          <p:cNvGrpSpPr/>
          <p:nvPr/>
        </p:nvGrpSpPr>
        <p:grpSpPr>
          <a:xfrm>
            <a:off x="19328970" y="7648776"/>
            <a:ext cx="1111241" cy="1490187"/>
            <a:chOff x="7804709" y="1614985"/>
            <a:chExt cx="1327265" cy="1738104"/>
          </a:xfrm>
        </p:grpSpPr>
        <p:pic>
          <p:nvPicPr>
            <p:cNvPr id="81" name="Picture 3" descr="C:\Users\mizore\Downloads\100215_jpg\100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099" y="1988840"/>
              <a:ext cx="404335" cy="1364249"/>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rot="20737710">
              <a:off x="7804709" y="1614985"/>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sp>
          <p:nvSpPr>
            <p:cNvPr id="83" name="テキスト ボックス 82"/>
            <p:cNvSpPr txBox="1"/>
            <p:nvPr/>
          </p:nvSpPr>
          <p:spPr>
            <a:xfrm rot="1982624">
              <a:off x="8699926" y="1735404"/>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grpSp>
      <p:sp>
        <p:nvSpPr>
          <p:cNvPr id="84" name="角丸四角形 83"/>
          <p:cNvSpPr/>
          <p:nvPr/>
        </p:nvSpPr>
        <p:spPr>
          <a:xfrm>
            <a:off x="10634588" y="9670878"/>
            <a:ext cx="9913061" cy="50911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90" name="グループ化 89"/>
          <p:cNvGrpSpPr/>
          <p:nvPr/>
        </p:nvGrpSpPr>
        <p:grpSpPr>
          <a:xfrm>
            <a:off x="11102281" y="10105261"/>
            <a:ext cx="9264504" cy="4540116"/>
            <a:chOff x="568987" y="3662875"/>
            <a:chExt cx="9264504" cy="4540116"/>
          </a:xfrm>
        </p:grpSpPr>
        <p:sp>
          <p:nvSpPr>
            <p:cNvPr id="91" name="下矢印 90"/>
            <p:cNvSpPr/>
            <p:nvPr/>
          </p:nvSpPr>
          <p:spPr>
            <a:xfrm>
              <a:off x="649174" y="3662875"/>
              <a:ext cx="252028" cy="42484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800"/>
            </a:p>
          </p:txBody>
        </p:sp>
        <p:grpSp>
          <p:nvGrpSpPr>
            <p:cNvPr id="92" name="グループ化 91"/>
            <p:cNvGrpSpPr/>
            <p:nvPr/>
          </p:nvGrpSpPr>
          <p:grpSpPr>
            <a:xfrm>
              <a:off x="1437557" y="3689455"/>
              <a:ext cx="8395934" cy="1815882"/>
              <a:chOff x="1462353" y="3592220"/>
              <a:chExt cx="8395934" cy="1815882"/>
            </a:xfrm>
          </p:grpSpPr>
          <p:pic>
            <p:nvPicPr>
              <p:cNvPr id="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2353" y="3940049"/>
                <a:ext cx="9525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テキスト ボックス 98"/>
              <p:cNvSpPr txBox="1"/>
              <p:nvPr/>
            </p:nvSpPr>
            <p:spPr>
              <a:xfrm>
                <a:off x="2825921" y="3592220"/>
                <a:ext cx="7032366" cy="1815882"/>
              </a:xfrm>
              <a:prstGeom prst="rect">
                <a:avLst/>
              </a:prstGeom>
              <a:noFill/>
            </p:spPr>
            <p:txBody>
              <a:bodyPr wrap="square" rtlCol="0">
                <a:spAutoFit/>
              </a:bodyPr>
              <a:lstStyle/>
              <a:p>
                <a:r>
                  <a:rPr lang="en-US" altLang="ja-JP" sz="2800" dirty="0" smtClean="0"/>
                  <a:t>1665</a:t>
                </a:r>
                <a:r>
                  <a:rPr lang="ja-JP" altLang="en-US" sz="2800" dirty="0" smtClean="0"/>
                  <a:t>年　アイザック・ニュートン</a:t>
                </a:r>
                <a:endParaRPr lang="en-US" altLang="ja-JP" sz="2800" dirty="0" smtClean="0"/>
              </a:p>
              <a:p>
                <a:r>
                  <a:rPr lang="ja-JP" altLang="en-US" sz="2800" dirty="0"/>
                  <a:t>　万有</a:t>
                </a:r>
                <a:r>
                  <a:rPr lang="ja-JP" altLang="en-US" sz="2800" dirty="0" smtClean="0"/>
                  <a:t>引力の法則を</a:t>
                </a:r>
                <a:r>
                  <a:rPr lang="ja-JP" altLang="en-US" sz="2800" dirty="0"/>
                  <a:t>定式化</a:t>
                </a:r>
                <a:r>
                  <a:rPr lang="ja-JP" altLang="en-US" sz="2800" dirty="0" smtClean="0"/>
                  <a:t>した．</a:t>
                </a:r>
                <a:endParaRPr lang="en-US" altLang="ja-JP" sz="2800" dirty="0" smtClean="0"/>
              </a:p>
              <a:p>
                <a:r>
                  <a:rPr lang="ja-JP" altLang="en-US" sz="2800" dirty="0" smtClean="0"/>
                  <a:t>　地上</a:t>
                </a:r>
                <a:r>
                  <a:rPr lang="ja-JP" altLang="en-US" sz="2800" dirty="0"/>
                  <a:t>の引力が月などに対しても同様</a:t>
                </a:r>
                <a:r>
                  <a:rPr lang="ja-JP" altLang="en-US" sz="2800" dirty="0" smtClean="0"/>
                  <a:t>に</a:t>
                </a:r>
                <a:endParaRPr lang="en-US" altLang="ja-JP" sz="2800" dirty="0" smtClean="0"/>
              </a:p>
              <a:p>
                <a:r>
                  <a:rPr lang="ja-JP" altLang="en-US" sz="2800" dirty="0"/>
                  <a:t>　</a:t>
                </a:r>
                <a:r>
                  <a:rPr lang="ja-JP" altLang="en-US" sz="2800" dirty="0" smtClean="0"/>
                  <a:t>働いている可能性</a:t>
                </a:r>
                <a:r>
                  <a:rPr lang="ja-JP" altLang="en-US" sz="2800" dirty="0"/>
                  <a:t>があることに</a:t>
                </a:r>
                <a:r>
                  <a:rPr lang="ja-JP" altLang="en-US" sz="2800" dirty="0" smtClean="0"/>
                  <a:t>気付いた．</a:t>
                </a:r>
                <a:endParaRPr lang="en-US" altLang="ja-JP" sz="2800" dirty="0" smtClean="0"/>
              </a:p>
            </p:txBody>
          </p:sp>
        </p:grpSp>
        <p:grpSp>
          <p:nvGrpSpPr>
            <p:cNvPr id="93" name="グループ化 92"/>
            <p:cNvGrpSpPr/>
            <p:nvPr/>
          </p:nvGrpSpPr>
          <p:grpSpPr>
            <a:xfrm>
              <a:off x="1066469" y="5956222"/>
              <a:ext cx="8432851" cy="2246769"/>
              <a:chOff x="1066469" y="5300918"/>
              <a:chExt cx="8432851" cy="2246769"/>
            </a:xfrm>
          </p:grpSpPr>
          <p:pic>
            <p:nvPicPr>
              <p:cNvPr id="9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736" y="5444146"/>
                <a:ext cx="1188584" cy="14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テキスト ボックス 96"/>
              <p:cNvSpPr txBox="1"/>
              <p:nvPr/>
            </p:nvSpPr>
            <p:spPr>
              <a:xfrm>
                <a:off x="1066469" y="5300918"/>
                <a:ext cx="7004201" cy="2246769"/>
              </a:xfrm>
              <a:prstGeom prst="rect">
                <a:avLst/>
              </a:prstGeom>
              <a:noFill/>
            </p:spPr>
            <p:txBody>
              <a:bodyPr wrap="square" rtlCol="0">
                <a:spAutoFit/>
              </a:bodyPr>
              <a:lstStyle/>
              <a:p>
                <a:r>
                  <a:rPr kumimoji="1" lang="en-US" altLang="ja-JP" sz="2800" dirty="0" smtClean="0"/>
                  <a:t>1797</a:t>
                </a:r>
                <a:r>
                  <a:rPr lang="ja-JP" altLang="en-US" sz="2800" dirty="0" smtClean="0"/>
                  <a:t>年　ヘンリー</a:t>
                </a:r>
                <a:r>
                  <a:rPr lang="ja-JP" altLang="en-US" sz="2800" dirty="0"/>
                  <a:t>・</a:t>
                </a:r>
                <a:r>
                  <a:rPr lang="ja-JP" altLang="en-US" sz="2800" dirty="0" smtClean="0"/>
                  <a:t>キャベンディッシュ</a:t>
                </a:r>
                <a:endParaRPr lang="en-US" altLang="ja-JP" sz="2800" dirty="0" smtClean="0"/>
              </a:p>
              <a:p>
                <a:r>
                  <a:rPr lang="ja-JP" altLang="en-US" sz="2800" dirty="0" smtClean="0"/>
                  <a:t>　万有</a:t>
                </a:r>
                <a:r>
                  <a:rPr lang="ja-JP" altLang="en-US" sz="2800" dirty="0"/>
                  <a:t>引力定数</a:t>
                </a:r>
                <a:r>
                  <a:rPr lang="ja-JP" altLang="en-US" sz="2800" dirty="0" smtClean="0"/>
                  <a:t>を定量化した．</a:t>
                </a:r>
                <a:endParaRPr lang="en-US" altLang="ja-JP" sz="2800" dirty="0" smtClean="0"/>
              </a:p>
              <a:p>
                <a:r>
                  <a:rPr lang="ja-JP" altLang="en-US" sz="2800" dirty="0"/>
                  <a:t>　</a:t>
                </a:r>
                <a:r>
                  <a:rPr lang="ja-JP" altLang="en-US" sz="2800" dirty="0" smtClean="0"/>
                  <a:t>この</a:t>
                </a:r>
                <a:r>
                  <a:rPr lang="ja-JP" altLang="en-US" sz="2800" dirty="0"/>
                  <a:t>実験は</a:t>
                </a:r>
                <a:r>
                  <a:rPr lang="ja-JP" altLang="en-US" sz="2800" dirty="0" smtClean="0"/>
                  <a:t>シンプル</a:t>
                </a:r>
                <a:r>
                  <a:rPr lang="ja-JP" altLang="en-US" sz="2800" dirty="0"/>
                  <a:t>かつとても高精度</a:t>
                </a:r>
                <a:r>
                  <a:rPr lang="ja-JP" altLang="en-US" sz="2800" dirty="0" smtClean="0"/>
                  <a:t>で</a:t>
                </a:r>
                <a:endParaRPr lang="en-US" altLang="ja-JP" sz="2800" dirty="0" smtClean="0"/>
              </a:p>
              <a:p>
                <a:r>
                  <a:rPr lang="ja-JP" altLang="en-US" sz="2800" dirty="0"/>
                  <a:t>　</a:t>
                </a:r>
                <a:r>
                  <a:rPr lang="ja-JP" altLang="en-US" sz="2800" dirty="0" smtClean="0"/>
                  <a:t>行われ</a:t>
                </a:r>
                <a:r>
                  <a:rPr lang="ja-JP" altLang="en-US" sz="2800" dirty="0"/>
                  <a:t>，</a:t>
                </a:r>
                <a:r>
                  <a:rPr lang="en-US" altLang="ja-JP" sz="2800" dirty="0"/>
                  <a:t>1</a:t>
                </a:r>
                <a:r>
                  <a:rPr lang="ja-JP" altLang="en-US" sz="2800" dirty="0"/>
                  <a:t>世紀もの</a:t>
                </a:r>
                <a:r>
                  <a:rPr lang="ja-JP" altLang="en-US" sz="2800" dirty="0" smtClean="0"/>
                  <a:t>間ほとんど</a:t>
                </a:r>
                <a:r>
                  <a:rPr lang="ja-JP" altLang="en-US" sz="2800" dirty="0"/>
                  <a:t>改良が</a:t>
                </a:r>
                <a:r>
                  <a:rPr lang="ja-JP" altLang="en-US" sz="2800" dirty="0" err="1" smtClean="0"/>
                  <a:t>な</a:t>
                </a:r>
                <a:endParaRPr lang="en-US" altLang="ja-JP" sz="2800" dirty="0" smtClean="0"/>
              </a:p>
              <a:p>
                <a:r>
                  <a:rPr lang="ja-JP" altLang="en-US" sz="2800" dirty="0"/>
                  <a:t>　</a:t>
                </a:r>
                <a:r>
                  <a:rPr lang="ja-JP" altLang="en-US" sz="2800" dirty="0" smtClean="0"/>
                  <a:t>されないほど</a:t>
                </a:r>
                <a:r>
                  <a:rPr lang="ja-JP" altLang="en-US" sz="2800" dirty="0"/>
                  <a:t>であった．</a:t>
                </a:r>
                <a:r>
                  <a:rPr kumimoji="1" lang="ja-JP" altLang="en-US" sz="2800" dirty="0" smtClean="0"/>
                  <a:t>　</a:t>
                </a:r>
                <a:endParaRPr kumimoji="1" lang="ja-JP" altLang="en-US" sz="2800" dirty="0"/>
              </a:p>
            </p:txBody>
          </p:sp>
        </p:grpSp>
        <p:sp>
          <p:nvSpPr>
            <p:cNvPr id="95" name="円/楕円 94"/>
            <p:cNvSpPr/>
            <p:nvPr/>
          </p:nvSpPr>
          <p:spPr>
            <a:xfrm flipV="1">
              <a:off x="568987" y="6619761"/>
              <a:ext cx="360000" cy="36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800" dirty="0"/>
            </a:p>
          </p:txBody>
        </p:sp>
      </p:grpSp>
      <p:sp>
        <p:nvSpPr>
          <p:cNvPr id="100" name="円/楕円 99"/>
          <p:cNvSpPr/>
          <p:nvPr/>
        </p:nvSpPr>
        <p:spPr>
          <a:xfrm flipV="1">
            <a:off x="11102281" y="11039782"/>
            <a:ext cx="360000" cy="36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800"/>
          </a:p>
        </p:txBody>
      </p:sp>
    </p:spTree>
    <p:extLst>
      <p:ext uri="{BB962C8B-B14F-4D97-AF65-F5344CB8AC3E}">
        <p14:creationId xmlns:p14="http://schemas.microsoft.com/office/powerpoint/2010/main" val="171826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72" y="2160662"/>
            <a:ext cx="782249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1467742" y="1041676"/>
            <a:ext cx="1111202" cy="646331"/>
          </a:xfrm>
          <a:prstGeom prst="rect">
            <a:avLst/>
          </a:prstGeom>
        </p:spPr>
        <p:txBody>
          <a:bodyPr wrap="none">
            <a:spAutoFit/>
          </a:bodyPr>
          <a:lstStyle/>
          <a:p>
            <a:r>
              <a:rPr lang="ja-JP" alt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方法</a:t>
            </a:r>
            <a:endParaRPr lang="en-US" altLang="ja-JP"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ndParaRPr>
          </a:p>
        </p:txBody>
      </p:sp>
      <p:sp>
        <p:nvSpPr>
          <p:cNvPr id="8" name="正方形/長方形 7"/>
          <p:cNvSpPr/>
          <p:nvPr/>
        </p:nvSpPr>
        <p:spPr>
          <a:xfrm>
            <a:off x="9270331" y="7866553"/>
            <a:ext cx="2501006" cy="646331"/>
          </a:xfrm>
          <a:prstGeom prst="rect">
            <a:avLst/>
          </a:prstGeom>
        </p:spPr>
        <p:txBody>
          <a:bodyPr wrap="none">
            <a:spAutoFit/>
          </a:bodyPr>
          <a:lstStyle/>
          <a:p>
            <a:r>
              <a:rPr lang="ja-JP"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実験の様子</a:t>
            </a:r>
            <a:endParaRPr lang="en-US" altLang="ja-JP"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ndParaRPr>
          </a:p>
        </p:txBody>
      </p:sp>
      <p:grpSp>
        <p:nvGrpSpPr>
          <p:cNvPr id="18" name="グループ化 17"/>
          <p:cNvGrpSpPr/>
          <p:nvPr/>
        </p:nvGrpSpPr>
        <p:grpSpPr>
          <a:xfrm>
            <a:off x="540272" y="8929414"/>
            <a:ext cx="12591106" cy="5112568"/>
            <a:chOff x="540272" y="9361462"/>
            <a:chExt cx="12591106" cy="5112568"/>
          </a:xfrm>
        </p:grpSpPr>
        <p:pic>
          <p:nvPicPr>
            <p:cNvPr id="1026" name="Picture 2" descr="実験の様子(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72" y="9361462"/>
              <a:ext cx="7822492" cy="4968552"/>
            </a:xfrm>
            <a:prstGeom prst="rect">
              <a:avLst/>
            </a:prstGeom>
            <a:noFill/>
            <a:extLst>
              <a:ext uri="{909E8E84-426E-40DD-AFC4-6F175D3DCCD1}">
                <a14:hiddenFill xmlns:a14="http://schemas.microsoft.com/office/drawing/2010/main">
                  <a:solidFill>
                    <a:srgbClr val="FFFFFF"/>
                  </a:solidFill>
                </a14:hiddenFill>
              </a:ext>
            </a:extLst>
          </p:spPr>
        </p:pic>
        <p:sp>
          <p:nvSpPr>
            <p:cNvPr id="7" name="ドーナツ 6"/>
            <p:cNvSpPr/>
            <p:nvPr/>
          </p:nvSpPr>
          <p:spPr>
            <a:xfrm>
              <a:off x="1377689" y="11089654"/>
              <a:ext cx="1448794" cy="1512168"/>
            </a:xfrm>
            <a:prstGeom prst="donut">
              <a:avLst>
                <a:gd name="adj" fmla="val 1188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solidFill>
                  <a:schemeClr val="tx1"/>
                </a:solidFill>
              </a:endParaRPr>
            </a:p>
          </p:txBody>
        </p:sp>
        <p:cxnSp>
          <p:nvCxnSpPr>
            <p:cNvPr id="10" name="直線コネクタ 9"/>
            <p:cNvCxnSpPr>
              <a:endCxn id="12" idx="1"/>
            </p:cNvCxnSpPr>
            <p:nvPr/>
          </p:nvCxnSpPr>
          <p:spPr>
            <a:xfrm flipV="1">
              <a:off x="2845383" y="10225557"/>
              <a:ext cx="6551873" cy="1620181"/>
            </a:xfrm>
            <a:prstGeom prst="line">
              <a:avLst/>
            </a:prstGeom>
          </p:spPr>
          <p:style>
            <a:lnRef idx="1">
              <a:schemeClr val="accent5"/>
            </a:lnRef>
            <a:fillRef idx="0">
              <a:schemeClr val="accent5"/>
            </a:fillRef>
            <a:effectRef idx="0">
              <a:schemeClr val="accent5"/>
            </a:effectRef>
            <a:fontRef idx="minor">
              <a:schemeClr val="tx1"/>
            </a:fontRef>
          </p:style>
        </p:cxnSp>
        <p:sp>
          <p:nvSpPr>
            <p:cNvPr id="12" name="テキスト ボックス 11"/>
            <p:cNvSpPr txBox="1"/>
            <p:nvPr/>
          </p:nvSpPr>
          <p:spPr>
            <a:xfrm>
              <a:off x="9397256" y="9933169"/>
              <a:ext cx="2412268" cy="584775"/>
            </a:xfrm>
            <a:prstGeom prst="rect">
              <a:avLst/>
            </a:prstGeom>
            <a:noFill/>
          </p:spPr>
          <p:txBody>
            <a:bodyPr wrap="square" rtlCol="0">
              <a:spAutoFit/>
            </a:bodyPr>
            <a:lstStyle/>
            <a:p>
              <a:r>
                <a:rPr kumimoji="1" lang="ja-JP" altLang="en-US" sz="3200" b="1" dirty="0" smtClean="0"/>
                <a:t>レーザー</a:t>
              </a:r>
              <a:endParaRPr kumimoji="1" lang="ja-JP" altLang="en-US" sz="3200" b="1" dirty="0"/>
            </a:p>
          </p:txBody>
        </p:sp>
        <p:sp>
          <p:nvSpPr>
            <p:cNvPr id="14" name="ドーナツ 13"/>
            <p:cNvSpPr/>
            <p:nvPr/>
          </p:nvSpPr>
          <p:spPr>
            <a:xfrm>
              <a:off x="5436816" y="11245804"/>
              <a:ext cx="3642800" cy="3228226"/>
            </a:xfrm>
            <a:prstGeom prst="donut">
              <a:avLst>
                <a:gd name="adj" fmla="val 439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solidFill>
                  <a:schemeClr val="tx1"/>
                </a:solidFill>
              </a:endParaRPr>
            </a:p>
          </p:txBody>
        </p:sp>
        <p:cxnSp>
          <p:nvCxnSpPr>
            <p:cNvPr id="16" name="直線コネクタ 15"/>
            <p:cNvCxnSpPr/>
            <p:nvPr/>
          </p:nvCxnSpPr>
          <p:spPr>
            <a:xfrm flipV="1">
              <a:off x="8664201" y="11714970"/>
              <a:ext cx="407137" cy="108014"/>
            </a:xfrm>
            <a:prstGeom prst="line">
              <a:avLst/>
            </a:prstGeom>
          </p:spPr>
          <p:style>
            <a:lnRef idx="1">
              <a:schemeClr val="accent5"/>
            </a:lnRef>
            <a:fillRef idx="0">
              <a:schemeClr val="accent5"/>
            </a:fillRef>
            <a:effectRef idx="0">
              <a:schemeClr val="accent5"/>
            </a:effectRef>
            <a:fontRef idx="minor">
              <a:schemeClr val="tx1"/>
            </a:fontRef>
          </p:style>
        </p:cxnSp>
        <p:sp>
          <p:nvSpPr>
            <p:cNvPr id="19" name="テキスト ボックス 18"/>
            <p:cNvSpPr txBox="1"/>
            <p:nvPr/>
          </p:nvSpPr>
          <p:spPr>
            <a:xfrm>
              <a:off x="9071338" y="11318500"/>
              <a:ext cx="4060040" cy="1077218"/>
            </a:xfrm>
            <a:prstGeom prst="rect">
              <a:avLst/>
            </a:prstGeom>
            <a:noFill/>
          </p:spPr>
          <p:txBody>
            <a:bodyPr wrap="square" rtlCol="0">
              <a:spAutoFit/>
            </a:bodyPr>
            <a:lstStyle/>
            <a:p>
              <a:r>
                <a:rPr kumimoji="1" lang="ja-JP" altLang="en-US" sz="3200" b="1" dirty="0" smtClean="0"/>
                <a:t>キャベンディッシュの実験器具</a:t>
              </a:r>
              <a:endParaRPr kumimoji="1" lang="ja-JP" altLang="en-US" sz="3200" b="1" dirty="0"/>
            </a:p>
          </p:txBody>
        </p:sp>
      </p:grpSp>
      <p:sp>
        <p:nvSpPr>
          <p:cNvPr id="21" name="正方形/長方形 20"/>
          <p:cNvSpPr/>
          <p:nvPr/>
        </p:nvSpPr>
        <p:spPr>
          <a:xfrm>
            <a:off x="10047789" y="1041675"/>
            <a:ext cx="1111202" cy="646331"/>
          </a:xfrm>
          <a:prstGeom prst="rect">
            <a:avLst/>
          </a:prstGeom>
        </p:spPr>
        <p:txBody>
          <a:bodyPr wrap="none">
            <a:spAutoFit/>
          </a:bodyPr>
          <a:lstStyle/>
          <a:p>
            <a:r>
              <a:rPr lang="ja-JP" alt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結果</a:t>
            </a:r>
            <a:endParaRPr lang="en-US" altLang="ja-JP"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ndParaRPr>
          </a:p>
        </p:txBody>
      </p:sp>
      <p:grpSp>
        <p:nvGrpSpPr>
          <p:cNvPr id="22" name="グループ化 21"/>
          <p:cNvGrpSpPr/>
          <p:nvPr/>
        </p:nvGrpSpPr>
        <p:grpSpPr>
          <a:xfrm>
            <a:off x="10603390" y="2167827"/>
            <a:ext cx="8963097" cy="5243324"/>
            <a:chOff x="3323345" y="1844824"/>
            <a:chExt cx="15108801" cy="3567445"/>
          </a:xfrm>
        </p:grpSpPr>
        <p:sp>
          <p:nvSpPr>
            <p:cNvPr id="23" name="テキスト ボックス 22"/>
            <p:cNvSpPr txBox="1"/>
            <p:nvPr/>
          </p:nvSpPr>
          <p:spPr>
            <a:xfrm>
              <a:off x="3323345" y="1844824"/>
              <a:ext cx="4278699" cy="397869"/>
            </a:xfrm>
            <a:prstGeom prst="rect">
              <a:avLst/>
            </a:prstGeom>
            <a:noFill/>
          </p:spPr>
          <p:txBody>
            <a:bodyPr wrap="square" rtlCol="0">
              <a:spAutoFit/>
            </a:bodyPr>
            <a:lstStyle/>
            <a:p>
              <a:r>
                <a:rPr kumimoji="1" lang="ja-JP" altLang="en-US" sz="3200" dirty="0" smtClean="0"/>
                <a:t>測定結果は</a:t>
              </a:r>
              <a:endParaRPr kumimoji="1" lang="en-US" altLang="ja-JP" sz="3200" dirty="0" smtClean="0"/>
            </a:p>
          </p:txBody>
        </p:sp>
        <mc:AlternateContent xmlns:mc="http://schemas.openxmlformats.org/markup-compatibility/2006" xmlns:a14="http://schemas.microsoft.com/office/drawing/2010/main">
          <mc:Choice Requires="a14">
            <p:sp>
              <p:nvSpPr>
                <p:cNvPr id="24" name="テキスト ボックス 23"/>
                <p:cNvSpPr txBox="1"/>
                <p:nvPr/>
              </p:nvSpPr>
              <p:spPr>
                <a:xfrm>
                  <a:off x="4958362" y="2689696"/>
                  <a:ext cx="11140391" cy="900439"/>
                </a:xfrm>
                <a:prstGeom prst="rect">
                  <a:avLst/>
                </a:prstGeom>
                <a:noFill/>
              </p:spPr>
              <p:txBody>
                <a:bodyPr wrap="square" rtlCol="0">
                  <a:spAutoFit/>
                </a:bodyPr>
                <a:lstStyle/>
                <a:p>
                  <a:r>
                    <a:rPr lang="en-US" altLang="ja-JP" sz="8000" dirty="0" smtClean="0"/>
                    <a:t>G=8.5×</a:t>
                  </a:r>
                  <a14:m>
                    <m:oMath xmlns:m="http://schemas.openxmlformats.org/officeDocument/2006/math">
                      <m:sSup>
                        <m:sSupPr>
                          <m:ctrlPr>
                            <a:rPr lang="en-US" altLang="ja-JP" sz="8000" i="1" smtClean="0">
                              <a:latin typeface="Cambria Math"/>
                            </a:rPr>
                          </m:ctrlPr>
                        </m:sSupPr>
                        <m:e>
                          <m:r>
                            <a:rPr lang="en-US" altLang="ja-JP" sz="8000" b="0" i="1" smtClean="0">
                              <a:latin typeface="Cambria Math"/>
                            </a:rPr>
                            <m:t>10</m:t>
                          </m:r>
                        </m:e>
                        <m:sup>
                          <m:r>
                            <a:rPr lang="en-US" altLang="ja-JP" sz="8000" b="0" i="1" smtClean="0">
                              <a:latin typeface="Cambria Math"/>
                            </a:rPr>
                            <m:t>−11</m:t>
                          </m:r>
                        </m:sup>
                      </m:sSup>
                    </m:oMath>
                  </a14:m>
                  <a:endParaRPr kumimoji="1" lang="ja-JP" altLang="en-US" sz="66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958362" y="2689696"/>
                  <a:ext cx="11140391" cy="900439"/>
                </a:xfrm>
                <a:prstGeom prst="rect">
                  <a:avLst/>
                </a:prstGeom>
                <a:blipFill rotWithShape="1">
                  <a:blip r:embed="rId5"/>
                  <a:stretch>
                    <a:fillRect l="-7934" t="-23502" b="-42857"/>
                  </a:stretch>
                </a:blipFill>
              </p:spPr>
              <p:txBody>
                <a:bodyPr/>
                <a:lstStyle/>
                <a:p>
                  <a:r>
                    <a:rPr lang="ja-JP" altLang="en-US">
                      <a:noFill/>
                    </a:rPr>
                    <a:t> </a:t>
                  </a:r>
                </a:p>
              </p:txBody>
            </p:sp>
          </mc:Fallback>
        </mc:AlternateContent>
        <p:sp>
          <p:nvSpPr>
            <p:cNvPr id="25" name="テキスト ボックス 24"/>
            <p:cNvSpPr txBox="1"/>
            <p:nvPr/>
          </p:nvSpPr>
          <p:spPr>
            <a:xfrm>
              <a:off x="14793781" y="3864819"/>
              <a:ext cx="3492920" cy="397869"/>
            </a:xfrm>
            <a:prstGeom prst="rect">
              <a:avLst/>
            </a:prstGeom>
            <a:noFill/>
          </p:spPr>
          <p:txBody>
            <a:bodyPr wrap="square" rtlCol="0">
              <a:spAutoFit/>
            </a:bodyPr>
            <a:lstStyle/>
            <a:p>
              <a:r>
                <a:rPr kumimoji="1" lang="ja-JP" altLang="en-US" sz="3200" dirty="0" smtClean="0"/>
                <a:t>となった．</a:t>
              </a:r>
              <a:endParaRPr kumimoji="1" lang="ja-JP" altLang="en-US" sz="3200" dirty="0"/>
            </a:p>
          </p:txBody>
        </p:sp>
        <mc:AlternateContent xmlns:mc="http://schemas.openxmlformats.org/markup-compatibility/2006" xmlns:a14="http://schemas.microsoft.com/office/drawing/2010/main">
          <mc:Choice Requires="a14">
            <p:sp>
              <p:nvSpPr>
                <p:cNvPr id="26" name="テキスト ボックス 25"/>
                <p:cNvSpPr txBox="1"/>
                <p:nvPr/>
              </p:nvSpPr>
              <p:spPr>
                <a:xfrm>
                  <a:off x="3323345" y="4972519"/>
                  <a:ext cx="15108801" cy="439750"/>
                </a:xfrm>
                <a:prstGeom prst="rect">
                  <a:avLst/>
                </a:prstGeom>
                <a:noFill/>
              </p:spPr>
              <p:txBody>
                <a:bodyPr wrap="square" rtlCol="0">
                  <a:spAutoFit/>
                </a:bodyPr>
                <a:lstStyle/>
                <a:p>
                  <a:r>
                    <a:rPr lang="ja-JP" altLang="en-US" sz="3600" dirty="0"/>
                    <a:t>（</a:t>
                  </a:r>
                  <a:r>
                    <a:rPr kumimoji="1" lang="ja-JP" altLang="en-US" sz="3600" dirty="0" smtClean="0"/>
                    <a:t>理論値は</a:t>
                  </a:r>
                  <a:r>
                    <a:rPr lang="en-US" altLang="ja-JP" sz="3600" dirty="0" smtClean="0"/>
                    <a:t>G=6.67384×</a:t>
                  </a:r>
                  <a14:m>
                    <m:oMath xmlns:m="http://schemas.openxmlformats.org/officeDocument/2006/math">
                      <m:sSup>
                        <m:sSupPr>
                          <m:ctrlPr>
                            <a:rPr lang="en-US" altLang="ja-JP" sz="3600" i="1" smtClean="0">
                              <a:latin typeface="Cambria Math"/>
                            </a:rPr>
                          </m:ctrlPr>
                        </m:sSupPr>
                        <m:e>
                          <m:r>
                            <a:rPr lang="en-US" altLang="ja-JP" sz="3600" b="0" i="1" smtClean="0">
                              <a:latin typeface="Cambria Math"/>
                            </a:rPr>
                            <m:t>10</m:t>
                          </m:r>
                        </m:e>
                        <m:sup>
                          <m:r>
                            <a:rPr lang="en-US" altLang="ja-JP" sz="3600" b="0" i="1" smtClean="0">
                              <a:latin typeface="Cambria Math"/>
                            </a:rPr>
                            <m:t>−11</m:t>
                          </m:r>
                        </m:sup>
                      </m:sSup>
                    </m:oMath>
                  </a14:m>
                  <a:r>
                    <a:rPr kumimoji="1" lang="ja-JP" altLang="en-US" sz="3600" dirty="0" smtClean="0"/>
                    <a:t>である．）</a:t>
                  </a:r>
                  <a:endParaRPr kumimoji="1" lang="en-US" altLang="ja-JP" sz="3600" dirty="0" smtClean="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3323345" y="4972519"/>
                  <a:ext cx="15108801" cy="439750"/>
                </a:xfrm>
                <a:prstGeom prst="rect">
                  <a:avLst/>
                </a:prstGeom>
                <a:blipFill rotWithShape="1">
                  <a:blip r:embed="rId6"/>
                  <a:stretch>
                    <a:fillRect l="-2039" t="-16981" b="-36792"/>
                  </a:stretch>
                </a:blipFill>
              </p:spPr>
              <p:txBody>
                <a:bodyPr/>
                <a:lstStyle/>
                <a:p>
                  <a:r>
                    <a:rPr lang="ja-JP" altLang="en-US">
                      <a:noFill/>
                    </a:rPr>
                    <a:t> </a:t>
                  </a:r>
                </a:p>
              </p:txBody>
            </p:sp>
          </mc:Fallback>
        </mc:AlternateContent>
      </p:grpSp>
      <p:sp>
        <p:nvSpPr>
          <p:cNvPr id="20" name="テキスト ボックス 19"/>
          <p:cNvSpPr txBox="1"/>
          <p:nvPr/>
        </p:nvSpPr>
        <p:spPr>
          <a:xfrm>
            <a:off x="2861687" y="14051153"/>
            <a:ext cx="3179661" cy="523220"/>
          </a:xfrm>
          <a:prstGeom prst="rect">
            <a:avLst/>
          </a:prstGeom>
          <a:noFill/>
        </p:spPr>
        <p:txBody>
          <a:bodyPr wrap="square" rtlCol="0">
            <a:spAutoFit/>
          </a:bodyPr>
          <a:lstStyle/>
          <a:p>
            <a:r>
              <a:rPr kumimoji="1" lang="ja-JP" altLang="en-US" sz="2800" dirty="0" smtClean="0"/>
              <a:t>第３回実験の様子</a:t>
            </a:r>
            <a:endParaRPr kumimoji="1" lang="ja-JP" altLang="en-US" sz="2800"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31378" y="8929414"/>
            <a:ext cx="778715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15435126" y="14203553"/>
            <a:ext cx="3179661" cy="523220"/>
          </a:xfrm>
          <a:prstGeom prst="rect">
            <a:avLst/>
          </a:prstGeom>
          <a:noFill/>
        </p:spPr>
        <p:txBody>
          <a:bodyPr wrap="square" rtlCol="0">
            <a:spAutoFit/>
          </a:bodyPr>
          <a:lstStyle/>
          <a:p>
            <a:r>
              <a:rPr kumimoji="1" lang="ja-JP" altLang="en-US" sz="2800" dirty="0" smtClean="0"/>
              <a:t>第</a:t>
            </a:r>
            <a:r>
              <a:rPr kumimoji="1" lang="en-US" altLang="ja-JP" sz="2800" dirty="0" smtClean="0"/>
              <a:t>4</a:t>
            </a:r>
            <a:r>
              <a:rPr kumimoji="1" lang="ja-JP" altLang="en-US" sz="2800" dirty="0" smtClean="0"/>
              <a:t>回実験の様子</a:t>
            </a:r>
            <a:endParaRPr kumimoji="1" lang="ja-JP" altLang="en-US" sz="2800" dirty="0"/>
          </a:p>
        </p:txBody>
      </p:sp>
    </p:spTree>
    <p:extLst>
      <p:ext uri="{BB962C8B-B14F-4D97-AF65-F5344CB8AC3E}">
        <p14:creationId xmlns:p14="http://schemas.microsoft.com/office/powerpoint/2010/main" val="68115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93000" y="504478"/>
            <a:ext cx="12855776" cy="2520421"/>
          </a:xfrm>
        </p:spPr>
        <p:txBody>
          <a:bodyPr/>
          <a:lstStyle/>
          <a:p>
            <a:r>
              <a:rPr kumimoji="1" lang="ja-JP" altLang="en-US" dirty="0" smtClean="0"/>
              <a:t>重力加速度の測定</a:t>
            </a:r>
            <a:endParaRPr kumimoji="1" lang="ja-JP" altLang="en-US" dirty="0"/>
          </a:p>
        </p:txBody>
      </p:sp>
      <p:pic>
        <p:nvPicPr>
          <p:cNvPr id="1027" name="Picture 3" descr="C:\Users\Masayuki Yamaguchi\Desktop\画像.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568" y="8867375"/>
            <a:ext cx="9439333" cy="52154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正方形/長方形 3"/>
              <p:cNvSpPr/>
              <p:nvPr/>
            </p:nvSpPr>
            <p:spPr>
              <a:xfrm>
                <a:off x="245750" y="4927437"/>
                <a:ext cx="19370152" cy="9986003"/>
              </a:xfrm>
              <a:prstGeom prst="rect">
                <a:avLst/>
              </a:prstGeom>
            </p:spPr>
            <p:txBody>
              <a:bodyPr wrap="square">
                <a:spAutoFit/>
              </a:bodyPr>
              <a:lstStyle/>
              <a:p>
                <a:r>
                  <a:rPr lang="ja-JP" altLang="en-US" sz="4800" dirty="0" smtClean="0"/>
                  <a:t>運動方程式</a:t>
                </a:r>
                <a:endParaRPr lang="en-US" altLang="ja-JP" sz="4800" dirty="0" smtClean="0"/>
              </a:p>
              <a:p>
                <a:r>
                  <a:rPr lang="en-US" altLang="ja-JP" sz="6600" dirty="0"/>
                  <a:t>x</a:t>
                </a:r>
                <a:r>
                  <a:rPr lang="en-US" altLang="ja-JP" sz="6600" dirty="0" smtClean="0"/>
                  <a:t>=</a:t>
                </a:r>
                <a14:m>
                  <m:oMath xmlns:m="http://schemas.openxmlformats.org/officeDocument/2006/math">
                    <m:f>
                      <m:fPr>
                        <m:ctrlPr>
                          <a:rPr lang="en-US" altLang="ja-JP" sz="6600" i="1" smtClean="0">
                            <a:latin typeface="Cambria Math"/>
                          </a:rPr>
                        </m:ctrlPr>
                      </m:fPr>
                      <m:num>
                        <m:r>
                          <a:rPr lang="en-US" altLang="ja-JP" sz="6600" b="0" i="1" smtClean="0">
                            <a:latin typeface="Cambria Math"/>
                          </a:rPr>
                          <m:t>1</m:t>
                        </m:r>
                      </m:num>
                      <m:den>
                        <m:r>
                          <a:rPr lang="en-US" altLang="ja-JP" sz="6600" b="0" i="1" smtClean="0">
                            <a:latin typeface="Cambria Math"/>
                          </a:rPr>
                          <m:t>2</m:t>
                        </m:r>
                      </m:den>
                    </m:f>
                    <m:r>
                      <a:rPr lang="en-US" altLang="ja-JP" sz="6600" b="0" i="1" smtClean="0">
                        <a:latin typeface="Cambria Math"/>
                      </a:rPr>
                      <m:t>𝑔</m:t>
                    </m:r>
                    <m:sSup>
                      <m:sSupPr>
                        <m:ctrlPr>
                          <a:rPr lang="en-US" altLang="ja-JP" sz="6600" b="0" i="1" smtClean="0">
                            <a:latin typeface="Cambria Math"/>
                          </a:rPr>
                        </m:ctrlPr>
                      </m:sSupPr>
                      <m:e>
                        <m:r>
                          <a:rPr lang="en-US" altLang="ja-JP" sz="6600" b="0" i="1" smtClean="0">
                            <a:latin typeface="Cambria Math"/>
                          </a:rPr>
                          <m:t>𝑡</m:t>
                        </m:r>
                      </m:e>
                      <m:sup>
                        <m:r>
                          <a:rPr lang="en-US" altLang="ja-JP" sz="6600" b="0" i="1" smtClean="0">
                            <a:latin typeface="Cambria Math"/>
                          </a:rPr>
                          <m:t>2</m:t>
                        </m:r>
                      </m:sup>
                    </m:sSup>
                    <m:func>
                      <m:funcPr>
                        <m:ctrlPr>
                          <a:rPr lang="en-US" altLang="ja-JP" sz="6600" b="0" i="1" smtClean="0">
                            <a:latin typeface="Cambria Math"/>
                          </a:rPr>
                        </m:ctrlPr>
                      </m:funcPr>
                      <m:fName>
                        <m:r>
                          <m:rPr>
                            <m:sty m:val="p"/>
                          </m:rPr>
                          <a:rPr lang="en-US" altLang="ja-JP" sz="6600" b="0" i="0" smtClean="0">
                            <a:latin typeface="Cambria Math"/>
                          </a:rPr>
                          <m:t>sin</m:t>
                        </m:r>
                      </m:fName>
                      <m:e>
                        <m:r>
                          <a:rPr lang="ja-JP" altLang="en-US" sz="6600" b="0" i="1" smtClean="0">
                            <a:latin typeface="Cambria Math"/>
                          </a:rPr>
                          <m:t>𝜃</m:t>
                        </m:r>
                      </m:e>
                    </m:func>
                  </m:oMath>
                </a14:m>
                <a:r>
                  <a:rPr lang="en-US" altLang="ja-JP" sz="7200" dirty="0" smtClean="0"/>
                  <a:t> </a:t>
                </a:r>
                <a:r>
                  <a:rPr lang="en-US" altLang="ja-JP" sz="3200" dirty="0" smtClean="0"/>
                  <a:t>(</a:t>
                </a:r>
                <a:r>
                  <a:rPr lang="ja-JP" altLang="en-US" sz="3200" dirty="0"/>
                  <a:t>慣性モーメント，回転半径といった剛体に関する</a:t>
                </a:r>
                <a:r>
                  <a:rPr lang="ja-JP" altLang="en-US" sz="3200" dirty="0" smtClean="0"/>
                  <a:t>物理量は無視</a:t>
                </a:r>
                <a:r>
                  <a:rPr lang="en-US" altLang="ja-JP" sz="3200" dirty="0" smtClean="0"/>
                  <a:t>)</a:t>
                </a:r>
              </a:p>
              <a:p>
                <a:endParaRPr lang="en-US" altLang="ja-JP" sz="2400" dirty="0" smtClean="0"/>
              </a:p>
              <a:p>
                <a:r>
                  <a:rPr lang="ja-JP" altLang="en-US" sz="6000" dirty="0" smtClean="0">
                    <a:solidFill>
                      <a:srgbClr val="FF0000"/>
                    </a:solidFill>
                  </a:rPr>
                  <a:t>⇒ </a:t>
                </a:r>
                <a:r>
                  <a:rPr lang="en-US" altLang="ja-JP" sz="7200" dirty="0" smtClean="0">
                    <a:solidFill>
                      <a:srgbClr val="FF0000"/>
                    </a:solidFill>
                  </a:rPr>
                  <a:t>g=</a:t>
                </a:r>
                <a14:m>
                  <m:oMath xmlns:m="http://schemas.openxmlformats.org/officeDocument/2006/math">
                    <m:f>
                      <m:fPr>
                        <m:ctrlPr>
                          <a:rPr lang="en-US" altLang="ja-JP" sz="7200" i="1" smtClean="0">
                            <a:solidFill>
                              <a:srgbClr val="FF0000"/>
                            </a:solidFill>
                            <a:latin typeface="Cambria Math"/>
                          </a:rPr>
                        </m:ctrlPr>
                      </m:fPr>
                      <m:num>
                        <m:r>
                          <a:rPr lang="en-US" altLang="ja-JP" sz="7200" b="0" i="1" smtClean="0">
                            <a:solidFill>
                              <a:srgbClr val="FF0000"/>
                            </a:solidFill>
                            <a:latin typeface="Cambria Math"/>
                          </a:rPr>
                          <m:t>2</m:t>
                        </m:r>
                        <m:r>
                          <a:rPr lang="en-US" altLang="ja-JP" sz="7200" b="0" i="1" smtClean="0">
                            <a:solidFill>
                              <a:srgbClr val="FF0000"/>
                            </a:solidFill>
                            <a:latin typeface="Cambria Math"/>
                          </a:rPr>
                          <m:t>𝑥</m:t>
                        </m:r>
                      </m:num>
                      <m:den>
                        <m:sSup>
                          <m:sSupPr>
                            <m:ctrlPr>
                              <a:rPr lang="en-US" altLang="ja-JP" sz="7200" i="1" smtClean="0">
                                <a:solidFill>
                                  <a:srgbClr val="FF0000"/>
                                </a:solidFill>
                                <a:latin typeface="Cambria Math"/>
                              </a:rPr>
                            </m:ctrlPr>
                          </m:sSupPr>
                          <m:e>
                            <m:r>
                              <a:rPr lang="en-US" altLang="ja-JP" sz="7200" b="0" i="1" smtClean="0">
                                <a:solidFill>
                                  <a:srgbClr val="FF0000"/>
                                </a:solidFill>
                                <a:latin typeface="Cambria Math"/>
                              </a:rPr>
                              <m:t>𝑡</m:t>
                            </m:r>
                          </m:e>
                          <m:sup>
                            <m:r>
                              <a:rPr lang="en-US" altLang="ja-JP" sz="7200" b="0" i="1" smtClean="0">
                                <a:solidFill>
                                  <a:srgbClr val="FF0000"/>
                                </a:solidFill>
                                <a:latin typeface="Cambria Math"/>
                              </a:rPr>
                              <m:t>2</m:t>
                            </m:r>
                          </m:sup>
                        </m:sSup>
                        <m:func>
                          <m:funcPr>
                            <m:ctrlPr>
                              <a:rPr lang="en-US" altLang="ja-JP" sz="7200" i="1" smtClean="0">
                                <a:solidFill>
                                  <a:srgbClr val="FF0000"/>
                                </a:solidFill>
                                <a:latin typeface="Cambria Math"/>
                              </a:rPr>
                            </m:ctrlPr>
                          </m:funcPr>
                          <m:fName>
                            <m:r>
                              <m:rPr>
                                <m:sty m:val="p"/>
                              </m:rPr>
                              <a:rPr lang="en-US" altLang="ja-JP" sz="7200" i="0" smtClean="0">
                                <a:solidFill>
                                  <a:srgbClr val="FF0000"/>
                                </a:solidFill>
                                <a:latin typeface="Cambria Math"/>
                              </a:rPr>
                              <m:t>sin</m:t>
                            </m:r>
                          </m:fName>
                          <m:e>
                            <m:r>
                              <a:rPr lang="ja-JP" altLang="en-US" sz="7200" i="1" smtClean="0">
                                <a:solidFill>
                                  <a:srgbClr val="FF0000"/>
                                </a:solidFill>
                                <a:latin typeface="Cambria Math"/>
                              </a:rPr>
                              <m:t>𝜃</m:t>
                            </m:r>
                          </m:e>
                        </m:func>
                      </m:den>
                    </m:f>
                  </m:oMath>
                </a14:m>
                <a:r>
                  <a:rPr lang="en-US" altLang="ja-JP" sz="7200" dirty="0" smtClean="0">
                    <a:solidFill>
                      <a:srgbClr val="FF0000"/>
                    </a:solidFill>
                  </a:rPr>
                  <a:t> </a:t>
                </a:r>
                <a:r>
                  <a:rPr lang="en-US" altLang="ja-JP" sz="6000" dirty="0" smtClean="0">
                    <a:solidFill>
                      <a:srgbClr val="FF0000"/>
                    </a:solidFill>
                  </a:rPr>
                  <a:t> </a:t>
                </a:r>
                <a:r>
                  <a:rPr lang="ja-JP" altLang="en-US" sz="6000" dirty="0" smtClean="0"/>
                  <a:t>←</a:t>
                </a:r>
                <a:r>
                  <a:rPr lang="ja-JP" altLang="en-US" sz="4000" dirty="0" smtClean="0"/>
                  <a:t>この</a:t>
                </a:r>
                <a:r>
                  <a:rPr lang="en-US" altLang="ja-JP" sz="4000" dirty="0" smtClean="0"/>
                  <a:t>t (</a:t>
                </a:r>
                <a:r>
                  <a:rPr lang="ja-JP" altLang="en-US" sz="4000" dirty="0" smtClean="0"/>
                  <a:t>時間</a:t>
                </a:r>
                <a:r>
                  <a:rPr lang="en-US" altLang="ja-JP" sz="4000" dirty="0" smtClean="0"/>
                  <a:t>)</a:t>
                </a:r>
                <a:r>
                  <a:rPr lang="ja-JP" altLang="en-US" sz="4000" dirty="0" smtClean="0"/>
                  <a:t>を計測することで</a:t>
                </a:r>
                <a:r>
                  <a:rPr lang="en-US" altLang="ja-JP" sz="4000" dirty="0" smtClean="0"/>
                  <a:t>g(</a:t>
                </a:r>
                <a:r>
                  <a:rPr lang="ja-JP" altLang="en-US" sz="4000" dirty="0" smtClean="0"/>
                  <a:t>重力加速度</a:t>
                </a:r>
                <a:r>
                  <a:rPr lang="en-US" altLang="ja-JP" sz="4000" dirty="0" smtClean="0"/>
                  <a:t>)</a:t>
                </a:r>
                <a:r>
                  <a:rPr lang="ja-JP" altLang="en-US" sz="4000" dirty="0" smtClean="0"/>
                  <a:t>が求まる！</a:t>
                </a:r>
                <a:endParaRPr lang="en-US" altLang="ja-JP" sz="6000" dirty="0" smtClean="0"/>
              </a:p>
              <a:p>
                <a:endParaRPr lang="en-US" altLang="ja-JP" sz="7200" dirty="0" smtClean="0"/>
              </a:p>
              <a:p>
                <a:r>
                  <a:rPr lang="ja-JP" altLang="en-US" sz="4400" dirty="0" smtClean="0"/>
                  <a:t>これより計測した値を各変数に代入することにより</a:t>
                </a:r>
                <a:endParaRPr lang="en-US" altLang="ja-JP" sz="4400" dirty="0" smtClean="0"/>
              </a:p>
              <a:p>
                <a:r>
                  <a:rPr lang="ja-JP" altLang="en-US" sz="4400" dirty="0" smtClean="0"/>
                  <a:t>地球の質量が求まる</a:t>
                </a:r>
                <a:endParaRPr lang="en-US" altLang="ja-JP" sz="4400" dirty="0" smtClean="0"/>
              </a:p>
              <a:p>
                <a:endParaRPr lang="en-US" altLang="ja-JP" sz="3600" dirty="0"/>
              </a:p>
              <a:p>
                <a:r>
                  <a:rPr lang="ja-JP" altLang="en-US" sz="11500" dirty="0" smtClean="0"/>
                  <a:t>　</a:t>
                </a:r>
                <a:r>
                  <a:rPr lang="en-US" altLang="ja-JP" sz="11500" dirty="0" smtClean="0"/>
                  <a:t>M=</a:t>
                </a:r>
                <a14:m>
                  <m:oMath xmlns:m="http://schemas.openxmlformats.org/officeDocument/2006/math">
                    <m:f>
                      <m:fPr>
                        <m:ctrlPr>
                          <a:rPr lang="en-US" altLang="ja-JP" sz="11500" i="1" smtClean="0">
                            <a:latin typeface="Cambria Math"/>
                          </a:rPr>
                        </m:ctrlPr>
                      </m:fPr>
                      <m:num>
                        <m:sSup>
                          <m:sSupPr>
                            <m:ctrlPr>
                              <a:rPr lang="en-US" altLang="ja-JP" sz="11500" i="1" smtClean="0">
                                <a:latin typeface="Cambria Math"/>
                              </a:rPr>
                            </m:ctrlPr>
                          </m:sSupPr>
                          <m:e>
                            <m:r>
                              <a:rPr lang="en-US" altLang="ja-JP" sz="11500" b="0" i="1" smtClean="0">
                                <a:latin typeface="Cambria Math"/>
                              </a:rPr>
                              <m:t>𝑟</m:t>
                            </m:r>
                          </m:e>
                          <m:sup>
                            <m:r>
                              <a:rPr lang="en-US" altLang="ja-JP" sz="11500" b="0" i="1" smtClean="0">
                                <a:latin typeface="Cambria Math"/>
                              </a:rPr>
                              <m:t>2</m:t>
                            </m:r>
                          </m:sup>
                        </m:sSup>
                        <m:r>
                          <a:rPr lang="en-US" altLang="ja-JP" sz="11500" b="0" i="1" smtClean="0">
                            <a:latin typeface="Cambria Math"/>
                          </a:rPr>
                          <m:t>𝑔</m:t>
                        </m:r>
                      </m:num>
                      <m:den>
                        <m:r>
                          <a:rPr lang="en-US" altLang="ja-JP" sz="11500" b="0" i="1" smtClean="0">
                            <a:latin typeface="Cambria Math"/>
                          </a:rPr>
                          <m:t>𝐺</m:t>
                        </m:r>
                      </m:den>
                    </m:f>
                  </m:oMath>
                </a14:m>
                <a:r>
                  <a:rPr lang="en-US" altLang="ja-JP" sz="3600" dirty="0" smtClean="0"/>
                  <a:t>    </a:t>
                </a:r>
                <a:r>
                  <a:rPr lang="ja-JP" altLang="en-US" sz="3600" dirty="0" smtClean="0"/>
                  <a:t>　</a:t>
                </a:r>
                <a:r>
                  <a:rPr lang="en-US" altLang="ja-JP" sz="3600" dirty="0" smtClean="0"/>
                  <a:t>(M:</a:t>
                </a:r>
                <a:r>
                  <a:rPr lang="ja-JP" altLang="en-US" sz="3600" dirty="0" smtClean="0"/>
                  <a:t>地球の質量　</a:t>
                </a:r>
                <a:r>
                  <a:rPr lang="en-US" altLang="ja-JP" sz="3600" dirty="0" smtClean="0"/>
                  <a:t>r:</a:t>
                </a:r>
                <a:r>
                  <a:rPr lang="ja-JP" altLang="en-US" sz="3600" dirty="0" smtClean="0"/>
                  <a:t>地球の半径　</a:t>
                </a:r>
                <a:r>
                  <a:rPr lang="en-US" altLang="ja-JP" sz="3600" dirty="0" smtClean="0"/>
                  <a:t>G:</a:t>
                </a:r>
                <a:r>
                  <a:rPr lang="ja-JP" altLang="en-US" sz="3600" dirty="0" smtClean="0"/>
                  <a:t>万有引力定数</a:t>
                </a:r>
                <a:r>
                  <a:rPr lang="en-US" altLang="ja-JP" sz="3600" dirty="0" smtClean="0"/>
                  <a:t>)</a:t>
                </a:r>
                <a:endParaRPr lang="en-US" altLang="ja-JP" sz="36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245750" y="4927437"/>
                <a:ext cx="19370152" cy="9986003"/>
              </a:xfrm>
              <a:prstGeom prst="rect">
                <a:avLst/>
              </a:prstGeom>
              <a:blipFill rotWithShape="1">
                <a:blip r:embed="rId4"/>
                <a:stretch>
                  <a:fillRect l="-2140" t="-1709" b="-3297"/>
                </a:stretch>
              </a:blipFill>
            </p:spPr>
            <p:txBody>
              <a:bodyPr/>
              <a:lstStyle/>
              <a:p>
                <a:r>
                  <a:rPr lang="ja-JP" altLang="en-US">
                    <a:noFill/>
                  </a:rPr>
                  <a:t> </a:t>
                </a:r>
              </a:p>
            </p:txBody>
          </p:sp>
        </mc:Fallback>
      </mc:AlternateContent>
      <p:sp>
        <p:nvSpPr>
          <p:cNvPr id="5" name="テキスト ボックス 4"/>
          <p:cNvSpPr txBox="1"/>
          <p:nvPr/>
        </p:nvSpPr>
        <p:spPr>
          <a:xfrm>
            <a:off x="235949" y="3095553"/>
            <a:ext cx="20250539" cy="1569660"/>
          </a:xfrm>
          <a:prstGeom prst="rect">
            <a:avLst/>
          </a:prstGeom>
          <a:noFill/>
        </p:spPr>
        <p:txBody>
          <a:bodyPr wrap="square" rtlCol="0">
            <a:spAutoFit/>
          </a:bodyPr>
          <a:lstStyle/>
          <a:p>
            <a:pPr lvl="0"/>
            <a:r>
              <a:rPr lang="ja-JP" altLang="en-US" sz="4800" dirty="0" smtClean="0"/>
              <a:t>ある区間</a:t>
            </a:r>
            <a:r>
              <a:rPr lang="en-US" altLang="ja-JP" sz="4800" dirty="0" smtClean="0"/>
              <a:t>(x)</a:t>
            </a:r>
            <a:r>
              <a:rPr lang="ja-JP" altLang="en-US" sz="4800" dirty="0" smtClean="0"/>
              <a:t>で</a:t>
            </a:r>
            <a:r>
              <a:rPr lang="ja-JP" altLang="ja-JP" sz="4800" dirty="0" smtClean="0"/>
              <a:t>金属球</a:t>
            </a:r>
            <a:r>
              <a:rPr lang="ja-JP" altLang="ja-JP" sz="4800" dirty="0"/>
              <a:t>が斜面上で</a:t>
            </a:r>
            <a:r>
              <a:rPr lang="ja-JP" altLang="ja-JP" sz="4800" dirty="0" smtClean="0"/>
              <a:t>転がり落</a:t>
            </a:r>
            <a:r>
              <a:rPr lang="ja-JP" altLang="en-US" sz="4800" dirty="0" smtClean="0"/>
              <a:t>ち</a:t>
            </a:r>
            <a:r>
              <a:rPr lang="ja-JP" altLang="ja-JP" sz="4800" dirty="0" smtClean="0"/>
              <a:t>る様子</a:t>
            </a:r>
            <a:r>
              <a:rPr lang="ja-JP" altLang="en-US" sz="4800" dirty="0"/>
              <a:t>の</a:t>
            </a:r>
            <a:r>
              <a:rPr lang="ja-JP" altLang="en-US" sz="4800" dirty="0" smtClean="0"/>
              <a:t>時間を計測する。</a:t>
            </a:r>
            <a:endParaRPr lang="en-US" altLang="ja-JP" sz="4800" dirty="0" smtClean="0"/>
          </a:p>
          <a:p>
            <a:pPr lvl="0"/>
            <a:r>
              <a:rPr lang="ja-JP" altLang="en-US" sz="4800" dirty="0" smtClean="0"/>
              <a:t>⇒重力加速度が求まる</a:t>
            </a:r>
            <a:endParaRPr lang="en-US" altLang="ja-JP" sz="4800" dirty="0" smtClean="0"/>
          </a:p>
        </p:txBody>
      </p:sp>
      <p:sp>
        <p:nvSpPr>
          <p:cNvPr id="6" name="フレーム 5"/>
          <p:cNvSpPr/>
          <p:nvPr/>
        </p:nvSpPr>
        <p:spPr>
          <a:xfrm>
            <a:off x="1429435" y="11973123"/>
            <a:ext cx="4572720" cy="3024759"/>
          </a:xfrm>
          <a:prstGeom prst="frame">
            <a:avLst>
              <a:gd name="adj1" fmla="val 31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8" name="直線コネクタ 7"/>
          <p:cNvCxnSpPr/>
          <p:nvPr/>
        </p:nvCxnSpPr>
        <p:spPr>
          <a:xfrm>
            <a:off x="17390144" y="8867375"/>
            <a:ext cx="1152128" cy="2078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4005768" y="10189554"/>
            <a:ext cx="1368152" cy="2420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4437816" y="9039007"/>
            <a:ext cx="2952328" cy="14401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797856" y="8769360"/>
            <a:ext cx="2232248" cy="1200329"/>
          </a:xfrm>
          <a:prstGeom prst="rect">
            <a:avLst/>
          </a:prstGeom>
          <a:noFill/>
        </p:spPr>
        <p:txBody>
          <a:bodyPr wrap="square" rtlCol="0">
            <a:spAutoFit/>
          </a:bodyPr>
          <a:lstStyle/>
          <a:p>
            <a:r>
              <a:rPr kumimoji="1" lang="en-US" altLang="ja-JP" sz="7200" dirty="0" smtClean="0">
                <a:solidFill>
                  <a:schemeClr val="bg2">
                    <a:lumMod val="50000"/>
                  </a:schemeClr>
                </a:solidFill>
              </a:rPr>
              <a:t>x</a:t>
            </a:r>
            <a:endParaRPr kumimoji="1" lang="ja-JP" altLang="en-US" sz="7200" dirty="0">
              <a:solidFill>
                <a:schemeClr val="bg2">
                  <a:lumMod val="50000"/>
                </a:schemeClr>
              </a:solidFill>
            </a:endParaRPr>
          </a:p>
        </p:txBody>
      </p:sp>
    </p:spTree>
    <p:extLst>
      <p:ext uri="{BB962C8B-B14F-4D97-AF65-F5344CB8AC3E}">
        <p14:creationId xmlns:p14="http://schemas.microsoft.com/office/powerpoint/2010/main" val="1853469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1624</TotalTime>
  <Words>674</Words>
  <Application>Microsoft Office PowerPoint</Application>
  <PresentationFormat>ユーザー設定</PresentationFormat>
  <Paragraphs>112</Paragraphs>
  <Slides>7</Slides>
  <Notes>4</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スリップストリーム</vt:lpstr>
      <vt:lpstr>PowerPoint プレゼンテーション</vt:lpstr>
      <vt:lpstr>PowerPoint プレゼンテーション</vt:lpstr>
      <vt:lpstr>PowerPoint プレゼンテーション</vt:lpstr>
      <vt:lpstr>GPSを用いた地球の大きさ測定</vt:lpstr>
      <vt:lpstr>キャベンディッシュの実験</vt:lpstr>
      <vt:lpstr>PowerPoint プレゼンテーション</vt:lpstr>
      <vt:lpstr>重力加速度の測定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GPSを用いた地球の大きさ測定</dc:title>
  <dc:creator>Masayuki</dc:creator>
  <cp:lastModifiedBy>　</cp:lastModifiedBy>
  <cp:revision>39</cp:revision>
  <dcterms:created xsi:type="dcterms:W3CDTF">2013-10-29T10:19:42Z</dcterms:created>
  <dcterms:modified xsi:type="dcterms:W3CDTF">2013-12-29T10:42:08Z</dcterms:modified>
</cp:coreProperties>
</file>